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2" r:id="rId3"/>
    <p:sldId id="262" r:id="rId4"/>
    <p:sldId id="273" r:id="rId5"/>
    <p:sldId id="265" r:id="rId6"/>
    <p:sldId id="267" r:id="rId7"/>
    <p:sldId id="271" r:id="rId8"/>
    <p:sldId id="268" r:id="rId9"/>
    <p:sldId id="276" r:id="rId10"/>
    <p:sldId id="274" r:id="rId11"/>
    <p:sldId id="275" r:id="rId12"/>
    <p:sldId id="277" r:id="rId13"/>
    <p:sldId id="279" r:id="rId14"/>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639" autoAdjust="0"/>
  </p:normalViewPr>
  <p:slideViewPr>
    <p:cSldViewPr>
      <p:cViewPr>
        <p:scale>
          <a:sx n="86" d="100"/>
          <a:sy n="86" d="100"/>
        </p:scale>
        <p:origin x="-492" y="-52"/>
      </p:cViewPr>
      <p:guideLst>
        <p:guide orient="horz" pos="2160"/>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CBCE75-1FBE-4B1A-89E9-22A00F2E09BB}" type="datetimeFigureOut">
              <a:rPr lang="en-GB" smtClean="0"/>
              <a:pPr/>
              <a:t>22/10/2017</a:t>
            </a:fld>
            <a:endParaRPr lang="en-GB"/>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887A9-B832-4704-9BD9-CA2C7FFEA449}" type="slidenum">
              <a:rPr lang="en-GB" smtClean="0"/>
              <a:pPr/>
              <a:t>‹#›</a:t>
            </a:fld>
            <a:endParaRPr lang="en-GB"/>
          </a:p>
        </p:txBody>
      </p:sp>
    </p:spTree>
    <p:extLst>
      <p:ext uri="{BB962C8B-B14F-4D97-AF65-F5344CB8AC3E}">
        <p14:creationId xmlns:p14="http://schemas.microsoft.com/office/powerpoint/2010/main" xmlns="" val="3406536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Introduction: this presentation will give some details of Charles Darwin’s life and the background to his </a:t>
            </a:r>
            <a:r>
              <a:rPr lang="en-GB" sz="1200" kern="1200" dirty="0" err="1" smtClean="0">
                <a:solidFill>
                  <a:schemeClr val="tx1"/>
                </a:solidFill>
                <a:latin typeface="+mn-lt"/>
                <a:ea typeface="+mn-ea"/>
                <a:cs typeface="+mn-cs"/>
              </a:rPr>
              <a:t>groundbreaking</a:t>
            </a:r>
            <a:r>
              <a:rPr lang="en-GB" sz="1200" kern="1200" dirty="0" smtClean="0">
                <a:solidFill>
                  <a:schemeClr val="tx1"/>
                </a:solidFill>
                <a:latin typeface="+mn-lt"/>
                <a:ea typeface="+mn-ea"/>
                <a:cs typeface="+mn-cs"/>
              </a:rPr>
              <a:t> ideas on evolution by means of natural selection.</a:t>
            </a:r>
          </a:p>
          <a:p>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Slide 10: When he finally returned from the</a:t>
            </a:r>
            <a:r>
              <a:rPr lang="en-GB" sz="1200" kern="1200" baseline="0" dirty="0" smtClean="0">
                <a:solidFill>
                  <a:schemeClr val="tx1"/>
                </a:solidFill>
                <a:latin typeface="+mn-lt"/>
                <a:ea typeface="+mn-ea"/>
                <a:cs typeface="+mn-cs"/>
              </a:rPr>
              <a:t> voyage in 1836, </a:t>
            </a:r>
            <a:r>
              <a:rPr lang="en-GB" sz="1200" kern="1200" dirty="0" smtClean="0">
                <a:solidFill>
                  <a:schemeClr val="tx1"/>
                </a:solidFill>
                <a:latin typeface="+mn-lt"/>
                <a:ea typeface="+mn-ea"/>
                <a:cs typeface="+mn-cs"/>
              </a:rPr>
              <a:t>he was quite famous as a result of all the specimens he had sent</a:t>
            </a:r>
            <a:r>
              <a:rPr lang="en-GB" sz="1200" kern="1200" baseline="0" dirty="0" smtClean="0">
                <a:solidFill>
                  <a:schemeClr val="tx1"/>
                </a:solidFill>
                <a:latin typeface="+mn-lt"/>
                <a:ea typeface="+mn-ea"/>
                <a:cs typeface="+mn-cs"/>
              </a:rPr>
              <a:t> home. </a:t>
            </a:r>
            <a:r>
              <a:rPr lang="en-GB" sz="1200" kern="1200" dirty="0" smtClean="0">
                <a:solidFill>
                  <a:schemeClr val="tx1"/>
                </a:solidFill>
                <a:latin typeface="+mn-lt"/>
                <a:ea typeface="+mn-ea"/>
                <a:cs typeface="+mn-cs"/>
              </a:rPr>
              <a:t>He married Emma Wedgwood and settled in Down House in </a:t>
            </a:r>
            <a:r>
              <a:rPr lang="en-GB" sz="1200" kern="1200" dirty="0" smtClean="0">
                <a:solidFill>
                  <a:schemeClr val="tx1"/>
                </a:solidFill>
                <a:latin typeface="+mn-lt"/>
                <a:ea typeface="+mn-ea"/>
                <a:cs typeface="+mn-cs"/>
              </a:rPr>
              <a:t>Kent.</a:t>
            </a:r>
            <a:r>
              <a:rPr lang="en-GB" sz="1200" kern="1200" baseline="0" dirty="0" smtClean="0">
                <a:solidFill>
                  <a:schemeClr val="tx1"/>
                </a:solidFill>
                <a:latin typeface="+mn-lt"/>
                <a:ea typeface="+mn-ea"/>
                <a:cs typeface="+mn-cs"/>
              </a:rPr>
              <a:t> H</a:t>
            </a:r>
            <a:r>
              <a:rPr lang="en-GB" sz="1200" kern="1200" dirty="0" smtClean="0">
                <a:solidFill>
                  <a:schemeClr val="tx1"/>
                </a:solidFill>
                <a:latin typeface="+mn-lt"/>
                <a:ea typeface="+mn-ea"/>
                <a:cs typeface="+mn-cs"/>
              </a:rPr>
              <a:t>e </a:t>
            </a:r>
            <a:r>
              <a:rPr lang="en-GB" sz="1200" kern="1200" dirty="0" smtClean="0">
                <a:solidFill>
                  <a:schemeClr val="tx1"/>
                </a:solidFill>
                <a:latin typeface="+mn-lt"/>
                <a:ea typeface="+mn-ea"/>
                <a:cs typeface="+mn-cs"/>
              </a:rPr>
              <a:t>started to sort through the collections that he had </a:t>
            </a:r>
            <a:r>
              <a:rPr lang="en-GB" sz="1200" kern="1200" dirty="0" smtClean="0">
                <a:solidFill>
                  <a:schemeClr val="tx1"/>
                </a:solidFill>
                <a:latin typeface="+mn-lt"/>
                <a:ea typeface="+mn-ea"/>
                <a:cs typeface="+mn-cs"/>
              </a:rPr>
              <a:t>made</a:t>
            </a:r>
            <a:r>
              <a:rPr lang="en-GB" sz="1200" kern="1200" baseline="0" dirty="0" smtClean="0">
                <a:solidFill>
                  <a:schemeClr val="tx1"/>
                </a:solidFill>
                <a:latin typeface="+mn-lt"/>
                <a:ea typeface="+mn-ea"/>
                <a:cs typeface="+mn-cs"/>
              </a:rPr>
              <a:t> and sent them to different experts to help classify and understand his finds.</a:t>
            </a:r>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Slide 11: </a:t>
            </a:r>
            <a:r>
              <a:rPr lang="en-GB" sz="1200" kern="1200" dirty="0" smtClean="0">
                <a:solidFill>
                  <a:schemeClr val="tx1"/>
                </a:solidFill>
                <a:latin typeface="+mn-lt"/>
                <a:ea typeface="+mn-ea"/>
                <a:cs typeface="+mn-cs"/>
              </a:rPr>
              <a:t>Darwin</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did </a:t>
            </a:r>
            <a:r>
              <a:rPr lang="en-GB" sz="1200" kern="1200" dirty="0" smtClean="0">
                <a:solidFill>
                  <a:schemeClr val="tx1"/>
                </a:solidFill>
                <a:latin typeface="+mn-lt"/>
                <a:ea typeface="+mn-ea"/>
                <a:cs typeface="+mn-cs"/>
              </a:rPr>
              <a:t>not travel </a:t>
            </a:r>
            <a:r>
              <a:rPr lang="en-GB" sz="1200" kern="1200" dirty="0" smtClean="0">
                <a:solidFill>
                  <a:schemeClr val="tx1"/>
                </a:solidFill>
                <a:latin typeface="+mn-lt"/>
                <a:ea typeface="+mn-ea"/>
                <a:cs typeface="+mn-cs"/>
              </a:rPr>
              <a:t>far</a:t>
            </a:r>
            <a:r>
              <a:rPr lang="en-GB" sz="1200" kern="1200" baseline="0" dirty="0" smtClean="0">
                <a:solidFill>
                  <a:schemeClr val="tx1"/>
                </a:solidFill>
                <a:latin typeface="+mn-lt"/>
                <a:ea typeface="+mn-ea"/>
                <a:cs typeface="+mn-cs"/>
              </a:rPr>
              <a:t> again </a:t>
            </a:r>
            <a:r>
              <a:rPr lang="en-GB" sz="1200" kern="1200" dirty="0" smtClean="0">
                <a:solidFill>
                  <a:schemeClr val="tx1"/>
                </a:solidFill>
                <a:latin typeface="+mn-lt"/>
                <a:ea typeface="+mn-ea"/>
                <a:cs typeface="+mn-cs"/>
              </a:rPr>
              <a:t>but </a:t>
            </a:r>
            <a:r>
              <a:rPr lang="en-GB" sz="1200" kern="1200" dirty="0" smtClean="0">
                <a:solidFill>
                  <a:schemeClr val="tx1"/>
                </a:solidFill>
                <a:latin typeface="+mn-lt"/>
                <a:ea typeface="+mn-ea"/>
                <a:cs typeface="+mn-cs"/>
              </a:rPr>
              <a:t>wrote to 2000</a:t>
            </a:r>
            <a:r>
              <a:rPr lang="en-GB" sz="1200" kern="1200" baseline="0" dirty="0" smtClean="0">
                <a:solidFill>
                  <a:schemeClr val="tx1"/>
                </a:solidFill>
                <a:latin typeface="+mn-lt"/>
                <a:ea typeface="+mn-ea"/>
                <a:cs typeface="+mn-cs"/>
              </a:rPr>
              <a:t> people all over the world to help him develop his ideas. </a:t>
            </a:r>
            <a:r>
              <a:rPr lang="en-GB" sz="1200" kern="1200" dirty="0" smtClean="0">
                <a:solidFill>
                  <a:schemeClr val="tx1"/>
                </a:solidFill>
                <a:latin typeface="+mn-lt"/>
                <a:ea typeface="+mn-ea"/>
                <a:cs typeface="+mn-cs"/>
              </a:rPr>
              <a:t>For the next 20 years he researched the collections. </a:t>
            </a:r>
            <a:r>
              <a:rPr lang="en-GB" dirty="0" smtClean="0"/>
              <a:t>Going on the </a:t>
            </a:r>
            <a:r>
              <a:rPr lang="en-GB" i="1" dirty="0" smtClean="0"/>
              <a:t>Beagle</a:t>
            </a:r>
            <a:r>
              <a:rPr lang="en-GB" dirty="0" smtClean="0"/>
              <a:t> voyage</a:t>
            </a:r>
            <a:r>
              <a:rPr lang="en-GB" baseline="0" dirty="0" smtClean="0"/>
              <a:t> helped Darwin to see the richness and variety of the natural world close up. After he returned, the world came to him in the form of letters and sometimes specimens too.</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GB" baseline="0" dirty="0" smtClean="0"/>
              <a:t>Slide 12: Darwin was fascinated by all kinds of animals. He became interested in pigeons and how they could be bred to change their characteristics over generations. He saw, for example, how a pigeon with a small beak could be selected to breed with a another small-beaked bird to ensure that their offspring would have a small beak too. This selection of characteristics to be passed on to the next generation made him think about what happened in the natural world and how characteristics were passed on naturally and why.</a:t>
            </a:r>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13: Darwin grew up with dogs and kept them throughout his adult life. He was fascinated by the traits and characteristics of particular breeds and how these could be passed on. Darwin studied the breeding of domestic animals, such as dogs and pigeons, to help him understand how species gradually evolved in the natural world and what caused </a:t>
            </a:r>
            <a:r>
              <a:rPr lang="en-US" dirty="0" smtClean="0"/>
              <a:t>those changes </a:t>
            </a:r>
            <a:r>
              <a:rPr lang="en-US" dirty="0" smtClean="0"/>
              <a:t>to happen</a:t>
            </a:r>
            <a:r>
              <a:rPr lang="en-US" dirty="0" smtClean="0"/>
              <a:t>. </a:t>
            </a:r>
            <a:endParaRPr lang="en-US"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13</a:t>
            </a:fld>
            <a:endParaRPr lang="en-GB"/>
          </a:p>
        </p:txBody>
      </p:sp>
    </p:spTree>
    <p:extLst>
      <p:ext uri="{BB962C8B-B14F-4D97-AF65-F5344CB8AC3E}">
        <p14:creationId xmlns:p14="http://schemas.microsoft.com/office/powerpoint/2010/main" xmlns="" val="41685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2: Darwin was born in 1809 and even as a small child was fascinated by all aspects of nature. He was always collecting rocks, plants and insects in the fields and hedges around his home.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pPr/>
              <a:t>2</a:t>
            </a:fld>
            <a:endParaRPr lang="en-US"/>
          </a:p>
        </p:txBody>
      </p:sp>
    </p:spTree>
    <p:extLst>
      <p:ext uri="{BB962C8B-B14F-4D97-AF65-F5344CB8AC3E}">
        <p14:creationId xmlns:p14="http://schemas.microsoft.com/office/powerpoint/2010/main" xmlns="" val="360367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Slide </a:t>
            </a:r>
            <a:r>
              <a:rPr lang="en-GB" sz="1200" kern="1200" dirty="0" smtClean="0">
                <a:solidFill>
                  <a:schemeClr val="tx1"/>
                </a:solidFill>
                <a:latin typeface="+mn-lt"/>
                <a:ea typeface="+mn-ea"/>
                <a:cs typeface="+mn-cs"/>
              </a:rPr>
              <a:t>3: </a:t>
            </a:r>
            <a:r>
              <a:rPr lang="en-GB" sz="1200" kern="1200" dirty="0" smtClean="0">
                <a:solidFill>
                  <a:schemeClr val="tx1"/>
                </a:solidFill>
                <a:latin typeface="+mn-lt"/>
                <a:ea typeface="+mn-ea"/>
                <a:cs typeface="+mn-cs"/>
              </a:rPr>
              <a:t>When</a:t>
            </a:r>
            <a:r>
              <a:rPr lang="en-GB" sz="1200" kern="1200" baseline="0" dirty="0" smtClean="0">
                <a:solidFill>
                  <a:schemeClr val="tx1"/>
                </a:solidFill>
                <a:latin typeface="+mn-lt"/>
                <a:ea typeface="+mn-ea"/>
                <a:cs typeface="+mn-cs"/>
              </a:rPr>
              <a:t> he was young, Darwin’s hobby meant that he always wanted to have better collections than his friends and siblings. As he got older </a:t>
            </a:r>
            <a:r>
              <a:rPr lang="en-GB" sz="1200" kern="1200" dirty="0" smtClean="0">
                <a:solidFill>
                  <a:schemeClr val="tx1"/>
                </a:solidFill>
                <a:latin typeface="+mn-lt"/>
                <a:ea typeface="+mn-ea"/>
                <a:cs typeface="+mn-cs"/>
              </a:rPr>
              <a:t>he became more fascinated by the amount of variety in plants and animals. Having collections helped him to notice the sometimes tiny differences between members of the same family. He began to wonder what had caused them. </a:t>
            </a:r>
            <a:endParaRPr lang="en-GB" dirty="0"/>
          </a:p>
        </p:txBody>
      </p:sp>
      <p:sp>
        <p:nvSpPr>
          <p:cNvPr id="4" name="Slide Number Placeholder 3"/>
          <p:cNvSpPr>
            <a:spLocks noGrp="1"/>
          </p:cNvSpPr>
          <p:nvPr>
            <p:ph type="sldNum" sz="quarter" idx="10"/>
          </p:nvPr>
        </p:nvSpPr>
        <p:spPr/>
        <p:txBody>
          <a:bodyPr/>
          <a:lstStyle/>
          <a:p>
            <a:fld id="{DD2D09F2-56EB-4934-8EFC-40A52FFA1FBE}"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a:t>
            </a:r>
            <a:r>
              <a:rPr lang="en-GB" sz="1200" kern="1200" dirty="0" smtClean="0">
                <a:solidFill>
                  <a:schemeClr val="tx1"/>
                </a:solidFill>
                <a:effectLst/>
                <a:latin typeface="+mn-lt"/>
                <a:ea typeface="+mn-ea"/>
                <a:cs typeface="+mn-cs"/>
              </a:rPr>
              <a:t>4: Darwin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studied medicine</a:t>
            </a:r>
            <a:r>
              <a:rPr lang="en-GB" sz="1200" kern="1200" baseline="0" dirty="0" smtClean="0">
                <a:solidFill>
                  <a:schemeClr val="tx1"/>
                </a:solidFill>
                <a:effectLst/>
                <a:latin typeface="+mn-lt"/>
                <a:ea typeface="+mn-ea"/>
                <a:cs typeface="+mn-cs"/>
              </a:rPr>
              <a:t> at Edinburgh University for a time but then went to </a:t>
            </a:r>
            <a:r>
              <a:rPr lang="en-GB" sz="1200" kern="1200" dirty="0" smtClean="0">
                <a:solidFill>
                  <a:schemeClr val="tx1"/>
                </a:solidFill>
                <a:effectLst/>
                <a:latin typeface="+mn-lt"/>
                <a:ea typeface="+mn-ea"/>
                <a:cs typeface="+mn-cs"/>
              </a:rPr>
              <a:t>Cambridge University with the aim</a:t>
            </a:r>
            <a:r>
              <a:rPr lang="en-GB" sz="1200" kern="1200" baseline="0" dirty="0" smtClean="0">
                <a:solidFill>
                  <a:schemeClr val="tx1"/>
                </a:solidFill>
                <a:effectLst/>
                <a:latin typeface="+mn-lt"/>
                <a:ea typeface="+mn-ea"/>
                <a:cs typeface="+mn-cs"/>
              </a:rPr>
              <a:t> of becoming</a:t>
            </a:r>
            <a:r>
              <a:rPr lang="en-GB" sz="1200" kern="1200" dirty="0" smtClean="0">
                <a:solidFill>
                  <a:schemeClr val="tx1"/>
                </a:solidFill>
                <a:effectLst/>
                <a:latin typeface="+mn-lt"/>
                <a:ea typeface="+mn-ea"/>
                <a:cs typeface="+mn-cs"/>
              </a:rPr>
              <a:t> a clergyman.</a:t>
            </a:r>
            <a:r>
              <a:rPr lang="en-GB" sz="1200" kern="1200" baseline="0" dirty="0" smtClean="0">
                <a:solidFill>
                  <a:schemeClr val="tx1"/>
                </a:solidFill>
                <a:effectLst/>
                <a:latin typeface="+mn-lt"/>
                <a:ea typeface="+mn-ea"/>
                <a:cs typeface="+mn-cs"/>
              </a:rPr>
              <a:t> However he wasn’t a great student and </a:t>
            </a:r>
            <a:r>
              <a:rPr lang="en-GB" sz="1200" kern="1200" dirty="0" smtClean="0">
                <a:solidFill>
                  <a:schemeClr val="tx1"/>
                </a:solidFill>
                <a:effectLst/>
                <a:latin typeface="+mn-lt"/>
                <a:ea typeface="+mn-ea"/>
                <a:cs typeface="+mn-cs"/>
              </a:rPr>
              <a:t>was much more interested in exploring the local countryside and collecting what he found. His friend, Albert Way, made this sketch of him riding a beetle and holding his collecting net.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4</a:t>
            </a:fld>
            <a:endParaRPr lang="en-US"/>
          </a:p>
        </p:txBody>
      </p:sp>
    </p:spTree>
    <p:extLst>
      <p:ext uri="{BB962C8B-B14F-4D97-AF65-F5344CB8AC3E}">
        <p14:creationId xmlns:p14="http://schemas.microsoft.com/office/powerpoint/2010/main" xmlns="" val="306623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Slide 5: When he was 21 one of his professors at Cambridge University, John Stephens </a:t>
            </a:r>
            <a:r>
              <a:rPr lang="en-GB" sz="1200" kern="1200" dirty="0" err="1" smtClean="0">
                <a:solidFill>
                  <a:schemeClr val="tx1"/>
                </a:solidFill>
                <a:latin typeface="+mn-lt"/>
                <a:ea typeface="+mn-ea"/>
                <a:cs typeface="+mn-cs"/>
              </a:rPr>
              <a:t>Henslow</a:t>
            </a:r>
            <a:r>
              <a:rPr lang="en-GB" sz="1200" kern="1200" dirty="0" smtClean="0">
                <a:solidFill>
                  <a:schemeClr val="tx1"/>
                </a:solidFill>
                <a:latin typeface="+mn-lt"/>
                <a:ea typeface="+mn-ea"/>
                <a:cs typeface="+mn-cs"/>
              </a:rPr>
              <a:t>,</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offered </a:t>
            </a:r>
            <a:r>
              <a:rPr lang="en-GB" sz="1200" kern="1200" dirty="0" smtClean="0">
                <a:solidFill>
                  <a:schemeClr val="tx1"/>
                </a:solidFill>
                <a:latin typeface="+mn-lt"/>
                <a:ea typeface="+mn-ea"/>
                <a:cs typeface="+mn-cs"/>
              </a:rPr>
              <a:t>him the opportunity to join a ship called HMS </a:t>
            </a:r>
            <a:r>
              <a:rPr lang="en-GB" sz="1200" i="1" kern="1200" dirty="0" smtClean="0">
                <a:solidFill>
                  <a:schemeClr val="tx1"/>
                </a:solidFill>
                <a:latin typeface="+mn-lt"/>
                <a:ea typeface="+mn-ea"/>
                <a:cs typeface="+mn-cs"/>
              </a:rPr>
              <a:t>Beagle</a:t>
            </a:r>
            <a:r>
              <a:rPr lang="en-GB" sz="1200" kern="1200" dirty="0" smtClean="0">
                <a:solidFill>
                  <a:schemeClr val="tx1"/>
                </a:solidFill>
                <a:latin typeface="+mn-lt"/>
                <a:ea typeface="+mn-ea"/>
                <a:cs typeface="+mn-cs"/>
              </a:rPr>
              <a:t> as a </a:t>
            </a:r>
            <a:r>
              <a:rPr lang="en-GB" sz="1200" kern="1200" dirty="0" smtClean="0">
                <a:solidFill>
                  <a:schemeClr val="tx1"/>
                </a:solidFill>
                <a:latin typeface="+mn-lt"/>
                <a:ea typeface="+mn-ea"/>
                <a:cs typeface="+mn-cs"/>
              </a:rPr>
              <a:t>companion to Caption </a:t>
            </a:r>
            <a:r>
              <a:rPr lang="en-GB" sz="1200" kern="1200" dirty="0" err="1" smtClean="0">
                <a:solidFill>
                  <a:schemeClr val="tx1"/>
                </a:solidFill>
                <a:latin typeface="+mn-lt"/>
                <a:ea typeface="+mn-ea"/>
                <a:cs typeface="+mn-cs"/>
              </a:rPr>
              <a:t>FitzRoy</a:t>
            </a:r>
            <a:r>
              <a:rPr lang="en-GB" sz="1200" kern="1200" dirty="0" smtClean="0">
                <a:solidFill>
                  <a:schemeClr val="tx1"/>
                </a:solidFill>
                <a:latin typeface="+mn-lt"/>
                <a:ea typeface="+mn-ea"/>
                <a:cs typeface="+mn-cs"/>
              </a:rPr>
              <a:t> who would be free to make all kinds of natural history collections.</a:t>
            </a:r>
            <a:r>
              <a:rPr lang="en-GB" sz="1200" kern="1200" baseline="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Henslow</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said he had recommended Darwin as the best person he knew of for </a:t>
            </a:r>
            <a:r>
              <a:rPr lang="en-GB" sz="1200" i="1" kern="1200" dirty="0" smtClean="0">
                <a:solidFill>
                  <a:schemeClr val="tx1"/>
                </a:solidFill>
                <a:latin typeface="+mn-lt"/>
                <a:ea typeface="+mn-ea"/>
                <a:cs typeface="+mn-cs"/>
              </a:rPr>
              <a:t>‘</a:t>
            </a:r>
            <a:r>
              <a:rPr lang="en-GB" sz="1200" i="1" kern="1200" dirty="0" smtClean="0">
                <a:solidFill>
                  <a:schemeClr val="tx1"/>
                </a:solidFill>
                <a:latin typeface="+mn-lt"/>
                <a:ea typeface="+mn-ea"/>
                <a:cs typeface="+mn-cs"/>
              </a:rPr>
              <a:t>collecting, observing, &amp; noting any thing worthy to be noted in Natural History</a:t>
            </a:r>
            <a:r>
              <a:rPr lang="en-GB" sz="1200" i="1" kern="1200" dirty="0" smtClean="0">
                <a:solidFill>
                  <a:schemeClr val="tx1"/>
                </a:solidFill>
                <a:latin typeface="+mn-lt"/>
                <a:ea typeface="+mn-ea"/>
                <a:cs typeface="+mn-cs"/>
              </a:rPr>
              <a:t>’. </a:t>
            </a:r>
            <a:endParaRPr lang="en-GB" sz="1200" i="0" u="none"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BE16A3A-72B4-4AAA-904F-DCB9AA2F0AFC}"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Slide 6: The voyage was initially to last for two years but eventually lasted for almost five. </a:t>
            </a:r>
            <a:r>
              <a:rPr lang="en-GB" sz="1200" kern="1200" dirty="0" smtClean="0">
                <a:solidFill>
                  <a:schemeClr val="tx1"/>
                </a:solidFill>
                <a:effectLst/>
                <a:latin typeface="+mn-lt"/>
                <a:ea typeface="+mn-ea"/>
                <a:cs typeface="+mn-cs"/>
              </a:rPr>
              <a:t>Darwin was a terrible traveller and was seasick for most of the voyage. Sometimes he wrote letters home saying how he hated being at sea. </a:t>
            </a:r>
            <a:r>
              <a:rPr lang="en-GB" sz="1200" kern="1200" dirty="0" smtClean="0">
                <a:solidFill>
                  <a:schemeClr val="tx1"/>
                </a:solidFill>
                <a:latin typeface="+mn-lt"/>
                <a:ea typeface="+mn-ea"/>
                <a:cs typeface="+mn-cs"/>
              </a:rPr>
              <a:t>He </a:t>
            </a:r>
            <a:r>
              <a:rPr lang="en-GB" sz="1200" kern="1200" dirty="0" smtClean="0">
                <a:solidFill>
                  <a:schemeClr val="tx1"/>
                </a:solidFill>
                <a:latin typeface="+mn-lt"/>
                <a:ea typeface="+mn-ea"/>
                <a:cs typeface="+mn-cs"/>
              </a:rPr>
              <a:t>later said it was the most exciting time in his life. </a:t>
            </a:r>
          </a:p>
          <a:p>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7: </a:t>
            </a:r>
            <a:r>
              <a:rPr lang="en-GB" sz="1200" kern="1200" dirty="0" smtClean="0">
                <a:solidFill>
                  <a:schemeClr val="tx1"/>
                </a:solidFill>
                <a:latin typeface="+mn-lt"/>
                <a:ea typeface="+mn-ea"/>
                <a:cs typeface="+mn-cs"/>
              </a:rPr>
              <a:t>During this time Darwin spent </a:t>
            </a:r>
            <a:r>
              <a:rPr lang="en-GB" sz="1200" kern="1200" dirty="0" smtClean="0">
                <a:solidFill>
                  <a:schemeClr val="tx1"/>
                </a:solidFill>
                <a:latin typeface="+mn-lt"/>
                <a:ea typeface="+mn-ea"/>
                <a:cs typeface="+mn-cs"/>
              </a:rPr>
              <a:t>over</a:t>
            </a:r>
            <a:r>
              <a:rPr lang="en-GB" sz="1200" kern="1200" baseline="0" dirty="0" smtClean="0">
                <a:solidFill>
                  <a:schemeClr val="tx1"/>
                </a:solidFill>
                <a:latin typeface="+mn-lt"/>
                <a:ea typeface="+mn-ea"/>
                <a:cs typeface="+mn-cs"/>
              </a:rPr>
              <a:t> three years on </a:t>
            </a:r>
            <a:r>
              <a:rPr lang="en-GB" sz="1200" kern="1200" dirty="0" smtClean="0">
                <a:solidFill>
                  <a:schemeClr val="tx1"/>
                </a:solidFill>
                <a:latin typeface="+mn-lt"/>
                <a:ea typeface="+mn-ea"/>
                <a:cs typeface="+mn-cs"/>
              </a:rPr>
              <a:t>land</a:t>
            </a:r>
            <a:r>
              <a:rPr lang="en-GB" sz="1200" kern="1200" dirty="0" smtClean="0">
                <a:solidFill>
                  <a:schemeClr val="tx1"/>
                </a:solidFill>
                <a:latin typeface="+mn-lt"/>
                <a:ea typeface="+mn-ea"/>
                <a:cs typeface="+mn-cs"/>
              </a:rPr>
              <a:t>, making collections of fossils, animals, birds, fish, insects, rocks and plants. He sent hundreds of specimens back home on other ships; many were things that people in England had never seen before.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pPr/>
              <a:t>7</a:t>
            </a:fld>
            <a:endParaRPr lang="en-US"/>
          </a:p>
        </p:txBody>
      </p:sp>
    </p:spTree>
    <p:extLst>
      <p:ext uri="{BB962C8B-B14F-4D97-AF65-F5344CB8AC3E}">
        <p14:creationId xmlns:p14="http://schemas.microsoft.com/office/powerpoint/2010/main" xmlns="" val="91849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Slide 8: He found these </a:t>
            </a:r>
            <a:r>
              <a:rPr lang="en-GB" sz="1200" kern="1200" dirty="0" smtClean="0">
                <a:solidFill>
                  <a:schemeClr val="tx1"/>
                </a:solidFill>
                <a:latin typeface="+mn-lt"/>
                <a:ea typeface="+mn-ea"/>
                <a:cs typeface="+mn-cs"/>
              </a:rPr>
              <a:t>bones </a:t>
            </a:r>
            <a:r>
              <a:rPr lang="en-GB" sz="1200" kern="1200" dirty="0" smtClean="0">
                <a:solidFill>
                  <a:schemeClr val="tx1"/>
                </a:solidFill>
                <a:latin typeface="+mn-lt"/>
                <a:ea typeface="+mn-ea"/>
                <a:cs typeface="+mn-cs"/>
              </a:rPr>
              <a:t>of an elephant-sized animal called a </a:t>
            </a:r>
            <a:r>
              <a:rPr lang="en-GB" sz="1200" kern="1200" dirty="0" err="1" smtClean="0">
                <a:solidFill>
                  <a:schemeClr val="tx1"/>
                </a:solidFill>
                <a:latin typeface="+mn-lt"/>
                <a:ea typeface="+mn-ea"/>
                <a:cs typeface="+mn-cs"/>
              </a:rPr>
              <a:t>Megatherium</a:t>
            </a:r>
            <a:r>
              <a:rPr lang="en-GB" sz="1200" kern="1200" dirty="0" smtClean="0">
                <a:solidFill>
                  <a:schemeClr val="tx1"/>
                </a:solidFill>
                <a:latin typeface="+mn-lt"/>
                <a:ea typeface="+mn-ea"/>
                <a:cs typeface="+mn-cs"/>
              </a:rPr>
              <a:t>, or giant ground sloth, in South America. It became extinct about 8,000 years ago. </a:t>
            </a:r>
            <a:r>
              <a:rPr lang="en-GB" sz="1200" kern="1200" dirty="0" smtClean="0">
                <a:solidFill>
                  <a:schemeClr val="tx1"/>
                </a:solidFill>
                <a:effectLst/>
                <a:latin typeface="+mn-lt"/>
                <a:ea typeface="+mn-ea"/>
                <a:cs typeface="+mn-cs"/>
              </a:rPr>
              <a:t>This is how the </a:t>
            </a:r>
            <a:r>
              <a:rPr lang="en-GB" sz="1200" kern="1200" dirty="0" err="1" smtClean="0">
                <a:solidFill>
                  <a:schemeClr val="tx1"/>
                </a:solidFill>
                <a:effectLst/>
                <a:latin typeface="+mn-lt"/>
                <a:ea typeface="+mn-ea"/>
                <a:cs typeface="+mn-cs"/>
              </a:rPr>
              <a:t>Megatherium</a:t>
            </a:r>
            <a:r>
              <a:rPr lang="en-GB" sz="1200" kern="1200" dirty="0" smtClean="0">
                <a:solidFill>
                  <a:schemeClr val="tx1"/>
                </a:solidFill>
                <a:effectLst/>
                <a:latin typeface="+mn-lt"/>
                <a:ea typeface="+mn-ea"/>
                <a:cs typeface="+mn-cs"/>
              </a:rPr>
              <a:t> would have </a:t>
            </a:r>
            <a:r>
              <a:rPr lang="en-GB" sz="1200" kern="1200" dirty="0" smtClean="0">
                <a:solidFill>
                  <a:schemeClr val="tx1"/>
                </a:solidFill>
                <a:effectLst/>
                <a:latin typeface="+mn-lt"/>
                <a:ea typeface="+mn-ea"/>
                <a:cs typeface="+mn-cs"/>
              </a:rPr>
              <a:t>looked. </a:t>
            </a:r>
            <a:r>
              <a:rPr lang="en-GB" sz="1200" kern="1200" dirty="0" smtClean="0">
                <a:solidFill>
                  <a:schemeClr val="tx1"/>
                </a:solidFill>
                <a:latin typeface="+mn-lt"/>
                <a:ea typeface="+mn-ea"/>
                <a:cs typeface="+mn-cs"/>
              </a:rPr>
              <a:t>Darwin found many fossils during the voyage and they were all carefully packed and labelled to be sent back to England.</a:t>
            </a:r>
            <a:r>
              <a:rPr lang="en-GB" sz="1200" kern="1200" baseline="0" dirty="0" smtClean="0">
                <a:solidFill>
                  <a:schemeClr val="tx1"/>
                </a:solidFill>
                <a:latin typeface="+mn-lt"/>
                <a:ea typeface="+mn-ea"/>
                <a:cs typeface="+mn-cs"/>
              </a:rPr>
              <a:t> The fossils and bones </a:t>
            </a:r>
            <a:r>
              <a:rPr lang="en-GB" sz="1200" kern="1200" dirty="0" smtClean="0">
                <a:solidFill>
                  <a:schemeClr val="tx1"/>
                </a:solidFill>
                <a:effectLst/>
                <a:latin typeface="+mn-lt"/>
                <a:ea typeface="+mn-ea"/>
                <a:cs typeface="+mn-cs"/>
              </a:rPr>
              <a:t>helped him to consider how things adapted to suit their environment.</a:t>
            </a:r>
            <a:endParaRPr lang="en-GB" dirty="0" smtClean="0"/>
          </a:p>
          <a:p>
            <a:endParaRPr lang="en-GB" dirty="0"/>
          </a:p>
        </p:txBody>
      </p:sp>
      <p:sp>
        <p:nvSpPr>
          <p:cNvPr id="4" name="Slide Number Placeholder 3"/>
          <p:cNvSpPr>
            <a:spLocks noGrp="1"/>
          </p:cNvSpPr>
          <p:nvPr>
            <p:ph type="sldNum" sz="quarter" idx="10"/>
          </p:nvPr>
        </p:nvSpPr>
        <p:spPr/>
        <p:txBody>
          <a:bodyPr/>
          <a:lstStyle/>
          <a:p>
            <a:fld id="{F80887A9-B832-4704-9BD9-CA2C7FFEA449}"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GB" dirty="0" smtClean="0"/>
              <a:t>Slide 9: </a:t>
            </a:r>
            <a:r>
              <a:rPr lang="en-GB" sz="1200" kern="1200" dirty="0" smtClean="0">
                <a:solidFill>
                  <a:schemeClr val="tx1"/>
                </a:solidFill>
                <a:latin typeface="+mn-lt"/>
                <a:ea typeface="+mn-ea"/>
                <a:cs typeface="+mn-cs"/>
              </a:rPr>
              <a:t>He observed</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how plants and animals had</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characteristics that helped them to survive</a:t>
            </a:r>
            <a:r>
              <a:rPr lang="en-GB" sz="1200" kern="1200" baseline="0" dirty="0" smtClean="0">
                <a:solidFill>
                  <a:schemeClr val="tx1"/>
                </a:solidFill>
                <a:latin typeface="+mn-lt"/>
                <a:ea typeface="+mn-ea"/>
                <a:cs typeface="+mn-cs"/>
              </a:rPr>
              <a:t> in all</a:t>
            </a:r>
            <a:r>
              <a:rPr lang="en-GB" sz="1200" kern="1200" dirty="0" smtClean="0">
                <a:solidFill>
                  <a:schemeClr val="tx1"/>
                </a:solidFill>
                <a:latin typeface="+mn-lt"/>
                <a:ea typeface="+mn-ea"/>
                <a:cs typeface="+mn-cs"/>
              </a:rPr>
              <a:t> the different places that he had visited. These birds that Darwin saw on the Galápagos Islands are all from the same family, but they have developed different-shaped beaks to help them access the food </a:t>
            </a:r>
            <a:r>
              <a:rPr lang="en-GB" sz="1200" kern="1200" dirty="0" smtClean="0">
                <a:solidFill>
                  <a:schemeClr val="tx1"/>
                </a:solidFill>
                <a:latin typeface="+mn-lt"/>
                <a:ea typeface="+mn-ea"/>
                <a:cs typeface="+mn-cs"/>
              </a:rPr>
              <a:t>available </a:t>
            </a:r>
            <a:r>
              <a:rPr lang="en-GB" sz="1200" kern="1200" dirty="0" smtClean="0">
                <a:solidFill>
                  <a:schemeClr val="tx1"/>
                </a:solidFill>
                <a:latin typeface="+mn-lt"/>
                <a:ea typeface="+mn-ea"/>
                <a:cs typeface="+mn-cs"/>
              </a:rPr>
              <a:t>on the</a:t>
            </a:r>
            <a:r>
              <a:rPr lang="en-GB" sz="1200" kern="1200" baseline="0" dirty="0" smtClean="0">
                <a:solidFill>
                  <a:schemeClr val="tx1"/>
                </a:solidFill>
                <a:latin typeface="+mn-lt"/>
                <a:ea typeface="+mn-ea"/>
                <a:cs typeface="+mn-cs"/>
              </a:rPr>
              <a:t> specific </a:t>
            </a:r>
            <a:r>
              <a:rPr lang="en-GB" sz="1200" kern="1200" baseline="0" dirty="0" smtClean="0">
                <a:solidFill>
                  <a:schemeClr val="tx1"/>
                </a:solidFill>
                <a:latin typeface="+mn-lt"/>
                <a:ea typeface="+mn-ea"/>
                <a:cs typeface="+mn-cs"/>
              </a:rPr>
              <a:t>island </a:t>
            </a:r>
            <a:r>
              <a:rPr lang="en-GB" sz="1200" kern="1200" dirty="0" smtClean="0">
                <a:solidFill>
                  <a:schemeClr val="tx1"/>
                </a:solidFill>
                <a:latin typeface="+mn-lt"/>
                <a:ea typeface="+mn-ea"/>
                <a:cs typeface="+mn-cs"/>
              </a:rPr>
              <a:t>where they </a:t>
            </a:r>
            <a:r>
              <a:rPr lang="en-GB" sz="1200" kern="1200" dirty="0" smtClean="0">
                <a:solidFill>
                  <a:schemeClr val="tx1"/>
                </a:solidFill>
                <a:latin typeface="+mn-lt"/>
                <a:ea typeface="+mn-ea"/>
                <a:cs typeface="+mn-cs"/>
              </a:rPr>
              <a:t>live</a:t>
            </a:r>
            <a:r>
              <a:rPr lang="en-GB" sz="1200" kern="1200" baseline="0" dirty="0" smtClean="0">
                <a:solidFill>
                  <a:schemeClr val="tx1"/>
                </a:solidFill>
                <a:latin typeface="+mn-lt"/>
                <a:ea typeface="+mn-ea"/>
                <a:cs typeface="+mn-cs"/>
              </a:rPr>
              <a:t>. Darwin didn’t realise or understand the significance of this until many </a:t>
            </a:r>
            <a:r>
              <a:rPr lang="en-GB" sz="1200" kern="1200" baseline="0" dirty="0" smtClean="0">
                <a:solidFill>
                  <a:schemeClr val="tx1"/>
                </a:solidFill>
                <a:latin typeface="+mn-lt"/>
                <a:ea typeface="+mn-ea"/>
                <a:cs typeface="+mn-cs"/>
              </a:rPr>
              <a:t>years later.</a:t>
            </a:r>
            <a:endParaRPr lang="en-GB" baseline="0" dirty="0" smtClean="0"/>
          </a:p>
        </p:txBody>
      </p:sp>
      <p:sp>
        <p:nvSpPr>
          <p:cNvPr id="4" name="Slide Number Placeholder 3"/>
          <p:cNvSpPr>
            <a:spLocks noGrp="1"/>
          </p:cNvSpPr>
          <p:nvPr>
            <p:ph type="sldNum" sz="quarter" idx="10"/>
          </p:nvPr>
        </p:nvSpPr>
        <p:spPr/>
        <p:txBody>
          <a:bodyPr/>
          <a:lstStyle/>
          <a:p>
            <a:fld id="{F80887A9-B832-4704-9BD9-CA2C7FFEA449}"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39"/>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A0F3629-228A-4D43-8755-E6C088A9EE0A}" type="slidenum">
              <a:rPr lang="en-GB"/>
              <a:pPr>
                <a:defRPr/>
              </a:pPr>
              <a:t>‹#›</a:t>
            </a:fld>
            <a:endParaRPr lang="en-GB"/>
          </a:p>
        </p:txBody>
      </p:sp>
    </p:spTree>
    <p:extLst>
      <p:ext uri="{BB962C8B-B14F-4D97-AF65-F5344CB8AC3E}">
        <p14:creationId xmlns:p14="http://schemas.microsoft.com/office/powerpoint/2010/main" xmlns="" val="191268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879D4-FFB4-4860-9490-EB34D4C1D7B1}" type="datetimeFigureOut">
              <a:rPr lang="en-GB" smtClean="0"/>
              <a:pPr/>
              <a:t>22/10/2017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4D873C-AADE-4647-A117-2679EA9C180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879D4-FFB4-4860-9490-EB34D4C1D7B1}" type="datetimeFigureOut">
              <a:rPr lang="en-GB" smtClean="0"/>
              <a:pPr/>
              <a:t>22/10/2017</a:t>
            </a:fld>
            <a:endParaRPr lang="en-GB"/>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D873C-AADE-4647-A117-2679EA9C180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1-A-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0-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1-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2-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351857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3603263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04-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1000105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3721802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13432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06-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extLst>
      <p:ext uri="{BB962C8B-B14F-4D97-AF65-F5344CB8AC3E}">
        <p14:creationId xmlns:p14="http://schemas.microsoft.com/office/powerpoint/2010/main" xmlns="" val="577041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8-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0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0"/>
            <a:ext cx="9700752"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2507</TotalTime>
  <Words>873</Words>
  <Application>Microsoft Office PowerPoint</Application>
  <PresentationFormat>A4 Paper (210x297 mm)</PresentationFormat>
  <Paragraphs>26</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Darwin and evolution</dc:title>
  <dc:creator>Darwin</dc:creator>
  <cp:lastModifiedBy>Darwin</cp:lastModifiedBy>
  <cp:revision>132</cp:revision>
  <dcterms:created xsi:type="dcterms:W3CDTF">2015-08-06T09:43:47Z</dcterms:created>
  <dcterms:modified xsi:type="dcterms:W3CDTF">2017-10-22T15:17:16Z</dcterms:modified>
</cp:coreProperties>
</file>