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9"/>
  </p:notesMasterIdLst>
  <p:sldIdLst>
    <p:sldId id="256" r:id="rId2"/>
    <p:sldId id="257" r:id="rId3"/>
    <p:sldId id="258" r:id="rId4"/>
    <p:sldId id="259" r:id="rId5"/>
    <p:sldId id="260" r:id="rId6"/>
    <p:sldId id="261" r:id="rId7"/>
    <p:sldId id="262" r:id="rId8"/>
    <p:sldId id="277" r:id="rId9"/>
    <p:sldId id="269" r:id="rId10"/>
    <p:sldId id="270" r:id="rId11"/>
    <p:sldId id="268" r:id="rId12"/>
    <p:sldId id="267" r:id="rId13"/>
    <p:sldId id="266" r:id="rId14"/>
    <p:sldId id="272" r:id="rId15"/>
    <p:sldId id="274" r:id="rId16"/>
    <p:sldId id="275" r:id="rId17"/>
    <p:sldId id="276" r:id="rId18"/>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n: Evans " initials="sE"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12D46"/>
    <a:srgbClr val="1F497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autoAdjust="0"/>
    <p:restoredTop sz="75942" autoAdjust="0"/>
  </p:normalViewPr>
  <p:slideViewPr>
    <p:cSldViewPr snapToGrid="0" snapToObjects="1">
      <p:cViewPr>
        <p:scale>
          <a:sx n="93" d="100"/>
          <a:sy n="93" d="100"/>
        </p:scale>
        <p:origin x="-164" y="520"/>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650C21FB-6B01-402D-BEDB-AD40FC38D625}" type="datetimeFigureOut">
              <a:rPr lang="en-GB" smtClean="0"/>
              <a:pPr/>
              <a:t>09/02/2017</a:t>
            </a:fld>
            <a:endParaRPr lang="en-GB" dirty="0"/>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BF360267-1C1D-4C77-BFE6-C1509205C5B1}" type="slidenum">
              <a:rPr lang="en-GB" smtClean="0"/>
              <a:pPr/>
              <a:t>‹#›</a:t>
            </a:fld>
            <a:endParaRPr lang="en-GB" dirty="0"/>
          </a:p>
        </p:txBody>
      </p:sp>
    </p:spTree>
    <p:extLst>
      <p:ext uri="{BB962C8B-B14F-4D97-AF65-F5344CB8AC3E}">
        <p14:creationId xmlns:p14="http://schemas.microsoft.com/office/powerpoint/2010/main" xmlns="" val="329663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This presentation will introduce</a:t>
            </a:r>
            <a:r>
              <a:rPr lang="en-GB" baseline="0" dirty="0" smtClean="0"/>
              <a:t> key moments in Darwin’s life and provide a context for the accompanying activities.</a:t>
            </a:r>
            <a:endParaRPr lang="en-GB" dirty="0" smtClean="0"/>
          </a:p>
          <a:p>
            <a:endParaRPr lang="en-GB" dirty="0"/>
          </a:p>
        </p:txBody>
      </p:sp>
      <p:sp>
        <p:nvSpPr>
          <p:cNvPr id="4" name="Slide Number Placeholder 3"/>
          <p:cNvSpPr>
            <a:spLocks noGrp="1"/>
          </p:cNvSpPr>
          <p:nvPr>
            <p:ph type="sldNum" sz="quarter" idx="10"/>
          </p:nvPr>
        </p:nvSpPr>
        <p:spPr/>
        <p:txBody>
          <a:bodyPr/>
          <a:lstStyle/>
          <a:p>
            <a:fld id="{BF360267-1C1D-4C77-BFE6-C1509205C5B1}"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Darwin’s letters</a:t>
            </a:r>
            <a:r>
              <a:rPr lang="en-GB" baseline="0" dirty="0" smtClean="0"/>
              <a:t> help us to see how he worked and the research that he did, but they also show us glimpses into the lives of his correspondents. Some of those lives are famous and are well documented, others are less well known, especially in the case of the women who formed part of his circle. The letters that they exchanged show us the lives they lived, how they spoke, what they were interested in, and what they did. These very different women provide examples. </a:t>
            </a:r>
            <a:endParaRPr lang="en-GB" dirty="0"/>
          </a:p>
        </p:txBody>
      </p:sp>
      <p:sp>
        <p:nvSpPr>
          <p:cNvPr id="4" name="Slide Number Placeholder 3"/>
          <p:cNvSpPr>
            <a:spLocks noGrp="1"/>
          </p:cNvSpPr>
          <p:nvPr>
            <p:ph type="sldNum" sz="quarter" idx="10"/>
          </p:nvPr>
        </p:nvSpPr>
        <p:spPr/>
        <p:txBody>
          <a:bodyPr/>
          <a:lstStyle/>
          <a:p>
            <a:fld id="{BF360267-1C1D-4C77-BFE6-C1509205C5B1}" type="slidenum">
              <a:rPr lang="en-GB" smtClean="0"/>
              <a:pPr/>
              <a:t>10</a:t>
            </a:fld>
            <a:endParaRPr lang="en-GB" dirty="0"/>
          </a:p>
        </p:txBody>
      </p:sp>
    </p:spTree>
    <p:extLst>
      <p:ext uri="{BB962C8B-B14F-4D97-AF65-F5344CB8AC3E}">
        <p14:creationId xmlns:p14="http://schemas.microsoft.com/office/powerpoint/2010/main" xmlns="" val="3895773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Florence Dixie was a traveller, war correspondent, novelist and feminist. She wrote to Darwin about her observations of animals in </a:t>
            </a:r>
            <a:r>
              <a:rPr lang="en-GB" sz="1200" b="0" i="0" kern="1200" baseline="0" dirty="0" smtClean="0">
                <a:solidFill>
                  <a:schemeClr val="tx1"/>
                </a:solidFill>
                <a:effectLst/>
                <a:latin typeface="+mn-lt"/>
                <a:ea typeface="+mn-ea"/>
                <a:cs typeface="+mn-cs"/>
              </a:rPr>
              <a:t>Patagonia. Her letters show that she was more adventurous than demure:</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latin typeface="+mn-lt"/>
              <a:ea typeface="+mn-ea"/>
              <a:cs typeface="+mn-cs"/>
            </a:endParaRPr>
          </a:p>
          <a:p>
            <a:r>
              <a:rPr lang="en-GB" sz="1200" b="0" i="0" kern="1200" dirty="0" smtClean="0">
                <a:solidFill>
                  <a:schemeClr val="tx1"/>
                </a:solidFill>
                <a:latin typeface="+mn-lt"/>
                <a:ea typeface="+mn-ea"/>
                <a:cs typeface="+mn-cs"/>
              </a:rPr>
              <a:t>‘</a:t>
            </a:r>
            <a:r>
              <a:rPr lang="en-GB" sz="1200" b="0" i="1" kern="1200" dirty="0" smtClean="0">
                <a:solidFill>
                  <a:schemeClr val="tx1"/>
                </a:solidFill>
                <a:latin typeface="+mn-lt"/>
                <a:ea typeface="+mn-ea"/>
                <a:cs typeface="+mn-cs"/>
              </a:rPr>
              <a:t>From Patagonia I brought home...</a:t>
            </a:r>
            <a:r>
              <a:rPr lang="en-GB" sz="1200" b="0" i="1" kern="1200" baseline="0" dirty="0" smtClean="0">
                <a:solidFill>
                  <a:schemeClr val="tx1"/>
                </a:solidFill>
                <a:latin typeface="+mn-lt"/>
                <a:ea typeface="+mn-ea"/>
                <a:cs typeface="+mn-cs"/>
              </a:rPr>
              <a:t> </a:t>
            </a:r>
            <a:r>
              <a:rPr lang="en-GB" sz="1200" b="0" i="1" kern="1200" dirty="0" smtClean="0">
                <a:solidFill>
                  <a:schemeClr val="tx1"/>
                </a:solidFill>
                <a:latin typeface="+mn-lt"/>
                <a:ea typeface="+mn-ea"/>
                <a:cs typeface="+mn-cs"/>
              </a:rPr>
              <a:t>a great many animals, comprising some ostriches, a Capybara &amp; a little jaguar. The mother attacked me &amp; followed me up a tree, in self defence I was obliged to shoot her but saved one of the cubs from the gauchos.—- Since then he has been my almost constant companion following me abt. like a dog altho’ of an enormous size being now 2. years old</a:t>
            </a:r>
            <a:r>
              <a:rPr lang="en-GB" sz="1200" b="0" i="0" kern="1200" dirty="0" smtClean="0">
                <a:solidFill>
                  <a:schemeClr val="tx1"/>
                </a:solidFill>
                <a:latin typeface="+mn-lt"/>
                <a:ea typeface="+mn-ea"/>
                <a:cs typeface="+mn-cs"/>
              </a:rPr>
              <a:t>.’ Lady Florence Dixie to Charles Darwin, 4 November 1880.</a:t>
            </a:r>
            <a:endParaRPr lang="en-GB" dirty="0"/>
          </a:p>
        </p:txBody>
      </p:sp>
      <p:sp>
        <p:nvSpPr>
          <p:cNvPr id="4" name="Slide Number Placeholder 3"/>
          <p:cNvSpPr>
            <a:spLocks noGrp="1"/>
          </p:cNvSpPr>
          <p:nvPr>
            <p:ph type="sldNum" sz="quarter" idx="10"/>
          </p:nvPr>
        </p:nvSpPr>
        <p:spPr/>
        <p:txBody>
          <a:bodyPr/>
          <a:lstStyle/>
          <a:p>
            <a:fld id="{BF360267-1C1D-4C77-BFE6-C1509205C5B1}"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Mary Treat was a American botanist</a:t>
            </a:r>
            <a:r>
              <a:rPr lang="en-GB" baseline="0" dirty="0" smtClean="0"/>
              <a:t> who provided Darwin with information on carnivorous plants. They exchanged at least 15 letters and she shared her research on butterflies with him. He encouraged her to publish her findings in an academic journal but as she was supporting herself financially she had to try elsewhere. She replied:</a:t>
            </a:r>
          </a:p>
          <a:p>
            <a:r>
              <a:rPr lang="en-GB" sz="1200" b="0" i="0" kern="1200" dirty="0" smtClean="0">
                <a:solidFill>
                  <a:schemeClr val="tx1"/>
                </a:solidFill>
                <a:effectLst/>
                <a:latin typeface="+mn-lt"/>
                <a:ea typeface="+mn-ea"/>
                <a:cs typeface="+mn-cs"/>
              </a:rPr>
              <a:t>‘</a:t>
            </a:r>
            <a:r>
              <a:rPr lang="en-GB" sz="1200" b="0" i="1" kern="1200" dirty="0" smtClean="0">
                <a:solidFill>
                  <a:schemeClr val="tx1"/>
                </a:solidFill>
                <a:effectLst/>
                <a:latin typeface="+mn-lt"/>
                <a:ea typeface="+mn-ea"/>
                <a:cs typeface="+mn-cs"/>
              </a:rPr>
              <a:t>You may wonder at my selecting a literary magazine rather than a scientific one, but I am wholly dependent on my own exertions and must go where they pay best,’</a:t>
            </a:r>
            <a:endParaRPr lang="en-GB" i="1" dirty="0"/>
          </a:p>
        </p:txBody>
      </p:sp>
      <p:sp>
        <p:nvSpPr>
          <p:cNvPr id="4" name="Slide Number Placeholder 3"/>
          <p:cNvSpPr>
            <a:spLocks noGrp="1"/>
          </p:cNvSpPr>
          <p:nvPr>
            <p:ph type="sldNum" sz="quarter" idx="10"/>
          </p:nvPr>
        </p:nvSpPr>
        <p:spPr/>
        <p:txBody>
          <a:bodyPr/>
          <a:lstStyle/>
          <a:p>
            <a:fld id="{BF360267-1C1D-4C77-BFE6-C1509205C5B1}" type="slidenum">
              <a:rPr lang="en-GB" smtClean="0"/>
              <a:pPr/>
              <a:t>12</a:t>
            </a:fld>
            <a:endParaRPr lang="en-GB" dirty="0"/>
          </a:p>
        </p:txBody>
      </p:sp>
    </p:spTree>
    <p:extLst>
      <p:ext uri="{BB962C8B-B14F-4D97-AF65-F5344CB8AC3E}">
        <p14:creationId xmlns:p14="http://schemas.microsoft.com/office/powerpoint/2010/main" xmlns="" val="2816996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Lydia</a:t>
            </a:r>
            <a:r>
              <a:rPr lang="en-GB" baseline="0" dirty="0" smtClean="0"/>
              <a:t> Becker </a:t>
            </a:r>
            <a:r>
              <a:rPr lang="en-GB" sz="1200" b="0" i="0" kern="1200" dirty="0" smtClean="0">
                <a:solidFill>
                  <a:schemeClr val="tx1"/>
                </a:solidFill>
                <a:effectLst/>
                <a:latin typeface="+mn-lt"/>
                <a:ea typeface="+mn-ea"/>
                <a:cs typeface="+mn-cs"/>
              </a:rPr>
              <a:t>was a leading member of the women's suffrage movement, becoming secretary to the Manchester Women's Suffrage Committee from 1867, and later to the Manchester National Society for Women's Suffrage. She was editor of and a regular contributor to the </a:t>
            </a:r>
            <a:r>
              <a:rPr lang="en-GB" sz="1200" b="0" i="1" kern="1200" dirty="0" smtClean="0">
                <a:solidFill>
                  <a:schemeClr val="tx1"/>
                </a:solidFill>
                <a:effectLst/>
                <a:latin typeface="+mn-lt"/>
                <a:ea typeface="+mn-ea"/>
                <a:cs typeface="+mn-cs"/>
              </a:rPr>
              <a:t>Women's Suffrage Journal</a:t>
            </a:r>
            <a:r>
              <a:rPr lang="en-GB" sz="1200" b="0" i="0" kern="1200" dirty="0" smtClean="0">
                <a:solidFill>
                  <a:schemeClr val="tx1"/>
                </a:solidFill>
                <a:effectLst/>
                <a:latin typeface="+mn-lt"/>
                <a:ea typeface="+mn-ea"/>
                <a:cs typeface="+mn-cs"/>
              </a:rPr>
              <a:t> from 1870. Becker was often satirised in the press for her involvement in the women’s movement</a:t>
            </a:r>
            <a:r>
              <a:rPr lang="en-GB" sz="1200" b="0" i="0" kern="1200" baseline="0" dirty="0" smtClean="0">
                <a:solidFill>
                  <a:schemeClr val="tx1"/>
                </a:solidFill>
                <a:effectLst/>
                <a:latin typeface="+mn-lt"/>
                <a:ea typeface="+mn-ea"/>
                <a:cs typeface="+mn-cs"/>
              </a:rPr>
              <a:t>. In this cartoon she is being thrown out of a window (presumably of Parliament) wrapped in the women’s votes bill. </a:t>
            </a:r>
            <a:endParaRPr lang="en-GB"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360267-1C1D-4C77-BFE6-C1509205C5B1}"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Becker had a passion for botany and</a:t>
            </a:r>
            <a:r>
              <a:rPr lang="en-GB" sz="1200" b="0" i="0" kern="1200" baseline="0" dirty="0" smtClean="0">
                <a:solidFill>
                  <a:schemeClr val="tx1"/>
                </a:solidFill>
                <a:effectLst/>
                <a:latin typeface="+mn-lt"/>
                <a:ea typeface="+mn-ea"/>
                <a:cs typeface="+mn-cs"/>
              </a:rPr>
              <a:t> for sharing it with others.</a:t>
            </a:r>
            <a:r>
              <a:rPr lang="en-GB" sz="1200" b="0" i="0" kern="1200" dirty="0" smtClean="0">
                <a:solidFill>
                  <a:schemeClr val="tx1"/>
                </a:solidFill>
                <a:effectLst/>
                <a:latin typeface="+mn-lt"/>
                <a:ea typeface="+mn-ea"/>
                <a:cs typeface="+mn-cs"/>
              </a:rPr>
              <a:t> </a:t>
            </a:r>
            <a:endParaRPr lang="en-GB" baseline="0" dirty="0" smtClean="0"/>
          </a:p>
          <a:p>
            <a:r>
              <a:rPr lang="en-GB" sz="1200" b="0" i="0" kern="1200" dirty="0" smtClean="0">
                <a:solidFill>
                  <a:schemeClr val="tx1"/>
                </a:solidFill>
                <a:effectLst/>
                <a:latin typeface="+mn-lt"/>
                <a:ea typeface="+mn-ea"/>
                <a:cs typeface="+mn-cs"/>
              </a:rPr>
              <a:t>She published </a:t>
            </a:r>
            <a:r>
              <a:rPr lang="en-GB" sz="1200" b="0" i="1" kern="1200" dirty="0" smtClean="0">
                <a:solidFill>
                  <a:schemeClr val="tx1"/>
                </a:solidFill>
                <a:effectLst/>
                <a:latin typeface="+mn-lt"/>
                <a:ea typeface="+mn-ea"/>
                <a:cs typeface="+mn-cs"/>
              </a:rPr>
              <a:t>Botany for Novices</a:t>
            </a:r>
            <a:r>
              <a:rPr lang="en-GB" sz="1200" b="0" i="0" kern="1200" baseline="0" dirty="0" smtClean="0">
                <a:solidFill>
                  <a:schemeClr val="tx1"/>
                </a:solidFill>
                <a:effectLst/>
                <a:latin typeface="+mn-lt"/>
                <a:ea typeface="+mn-ea"/>
                <a:cs typeface="+mn-cs"/>
              </a:rPr>
              <a:t> in </a:t>
            </a:r>
            <a:r>
              <a:rPr lang="en-GB" sz="1200" b="0" i="0" kern="1200" dirty="0" smtClean="0">
                <a:solidFill>
                  <a:schemeClr val="tx1"/>
                </a:solidFill>
                <a:effectLst/>
                <a:latin typeface="+mn-lt"/>
                <a:ea typeface="+mn-ea"/>
                <a:cs typeface="+mn-cs"/>
              </a:rPr>
              <a:t>1864, which she described to Darwin as being 'chiefly intended for young ladies’, and sent him</a:t>
            </a:r>
            <a:r>
              <a:rPr lang="en-GB" sz="1200" b="0" i="0" kern="1200" baseline="0" dirty="0" smtClean="0">
                <a:solidFill>
                  <a:schemeClr val="tx1"/>
                </a:solidFill>
                <a:effectLst/>
                <a:latin typeface="+mn-lt"/>
                <a:ea typeface="+mn-ea"/>
                <a:cs typeface="+mn-cs"/>
              </a:rPr>
              <a:t> a copy. She was a strong supporter of his work. </a:t>
            </a:r>
            <a:r>
              <a:rPr lang="en-GB" sz="1200" b="0" i="0" kern="1200" dirty="0" smtClean="0">
                <a:solidFill>
                  <a:schemeClr val="tx1"/>
                </a:solidFill>
                <a:effectLst/>
                <a:latin typeface="+mn-lt"/>
                <a:ea typeface="+mn-ea"/>
                <a:cs typeface="+mn-cs"/>
              </a:rPr>
              <a:t>She was also founder and president of the Manchester Ladies' Literary Society and persuaded Darwin to send a</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scientific</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article for the society to discuss.</a:t>
            </a:r>
            <a:endParaRPr lang="en-GB" dirty="0" smtClean="0"/>
          </a:p>
          <a:p>
            <a:endParaRPr lang="en-GB" dirty="0"/>
          </a:p>
        </p:txBody>
      </p:sp>
      <p:sp>
        <p:nvSpPr>
          <p:cNvPr id="4" name="Slide Number Placeholder 3"/>
          <p:cNvSpPr>
            <a:spLocks noGrp="1"/>
          </p:cNvSpPr>
          <p:nvPr>
            <p:ph type="sldNum" sz="quarter" idx="10"/>
          </p:nvPr>
        </p:nvSpPr>
        <p:spPr/>
        <p:txBody>
          <a:bodyPr/>
          <a:lstStyle/>
          <a:p>
            <a:fld id="{BF360267-1C1D-4C77-BFE6-C1509205C5B1}" type="slidenum">
              <a:rPr lang="en-GB" smtClean="0"/>
              <a:pPr/>
              <a:t>14</a:t>
            </a:fld>
            <a:endParaRPr lang="en-GB" dirty="0"/>
          </a:p>
        </p:txBody>
      </p:sp>
    </p:spTree>
    <p:extLst>
      <p:ext uri="{BB962C8B-B14F-4D97-AF65-F5344CB8AC3E}">
        <p14:creationId xmlns:p14="http://schemas.microsoft.com/office/powerpoint/2010/main" xmlns="" val="2262899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Henrietta was Darwin's third daughter.</a:t>
            </a:r>
            <a:r>
              <a:rPr lang="en-GB" baseline="0" dirty="0" smtClean="0"/>
              <a:t> As a child she </a:t>
            </a:r>
            <a:r>
              <a:rPr lang="en-GB" dirty="0" smtClean="0"/>
              <a:t>helped</a:t>
            </a:r>
            <a:r>
              <a:rPr lang="en-GB" baseline="0" dirty="0" smtClean="0"/>
              <a:t> her father with his observations and experiments, alongside her siblings. As she grew older she liaised with many of his correspondents but her most significant role was to </a:t>
            </a:r>
            <a:r>
              <a:rPr lang="en-GB" sz="1200" b="0" i="0" kern="1200" dirty="0" smtClean="0">
                <a:solidFill>
                  <a:schemeClr val="tx1"/>
                </a:solidFill>
                <a:effectLst/>
                <a:latin typeface="+mn-lt"/>
                <a:ea typeface="+mn-ea"/>
                <a:cs typeface="+mn-cs"/>
              </a:rPr>
              <a:t>edit a large proportion of Darwin’s published work, including the book </a:t>
            </a:r>
            <a:r>
              <a:rPr lang="en-GB" sz="1200" b="0" i="1" kern="1200" dirty="0" smtClean="0">
                <a:solidFill>
                  <a:schemeClr val="tx1"/>
                </a:solidFill>
                <a:effectLst/>
                <a:latin typeface="+mn-lt"/>
                <a:ea typeface="+mn-ea"/>
                <a:cs typeface="+mn-cs"/>
              </a:rPr>
              <a:t>The Descent of Man</a:t>
            </a:r>
            <a:r>
              <a:rPr lang="en-GB" sz="1200" b="0" i="0" kern="1200" dirty="0" smtClean="0">
                <a:solidFill>
                  <a:schemeClr val="tx1"/>
                </a:solidFill>
                <a:effectLst/>
                <a:latin typeface="+mn-lt"/>
                <a:ea typeface="+mn-ea"/>
                <a:cs typeface="+mn-cs"/>
              </a:rPr>
              <a:t>.</a:t>
            </a:r>
            <a:r>
              <a:rPr lang="en-GB" sz="1200" b="0" i="0" kern="1200" baseline="0" dirty="0" smtClean="0">
                <a:solidFill>
                  <a:schemeClr val="tx1"/>
                </a:solidFill>
                <a:effectLst/>
                <a:latin typeface="+mn-lt"/>
                <a:ea typeface="+mn-ea"/>
                <a:cs typeface="+mn-cs"/>
              </a:rPr>
              <a:t> For doing this Darwin referred to her as </a:t>
            </a:r>
            <a:r>
              <a:rPr lang="en-GB" sz="1200" b="0" i="0" kern="1200" dirty="0" smtClean="0">
                <a:solidFill>
                  <a:schemeClr val="tx1"/>
                </a:solidFill>
                <a:effectLst/>
                <a:latin typeface="+mn-lt"/>
                <a:ea typeface="+mn-ea"/>
                <a:cs typeface="+mn-cs"/>
              </a:rPr>
              <a:t>‘my very dear coadjutor and fellow-labourer’. She</a:t>
            </a:r>
            <a:r>
              <a:rPr lang="en-GB" sz="1200" b="0" i="0" kern="1200" baseline="0" dirty="0" smtClean="0">
                <a:solidFill>
                  <a:schemeClr val="tx1"/>
                </a:solidFill>
                <a:effectLst/>
                <a:latin typeface="+mn-lt"/>
                <a:ea typeface="+mn-ea"/>
                <a:cs typeface="+mn-cs"/>
              </a:rPr>
              <a:t> also edited two volumes of family letters after the deaths of her parents. </a:t>
            </a:r>
            <a:endParaRPr lang="en-GB" dirty="0"/>
          </a:p>
        </p:txBody>
      </p:sp>
      <p:sp>
        <p:nvSpPr>
          <p:cNvPr id="4" name="Slide Number Placeholder 3"/>
          <p:cNvSpPr>
            <a:spLocks noGrp="1"/>
          </p:cNvSpPr>
          <p:nvPr>
            <p:ph type="sldNum" sz="quarter" idx="10"/>
          </p:nvPr>
        </p:nvSpPr>
        <p:spPr/>
        <p:txBody>
          <a:bodyPr/>
          <a:lstStyle/>
          <a:p>
            <a:fld id="{BF360267-1C1D-4C77-BFE6-C1509205C5B1}" type="slidenum">
              <a:rPr lang="en-GB" smtClean="0"/>
              <a:pPr/>
              <a:t>15</a:t>
            </a:fld>
            <a:endParaRPr lang="en-GB" dirty="0"/>
          </a:p>
        </p:txBody>
      </p:sp>
    </p:spTree>
    <p:extLst>
      <p:ext uri="{BB962C8B-B14F-4D97-AF65-F5344CB8AC3E}">
        <p14:creationId xmlns:p14="http://schemas.microsoft.com/office/powerpoint/2010/main" xmlns="" val="2446400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eaLnBrk="1" hangingPunct="1">
              <a:lnSpc>
                <a:spcPct val="90000"/>
              </a:lnSpc>
              <a:spcBef>
                <a:spcPts val="700"/>
              </a:spcBef>
            </a:pPr>
            <a:r>
              <a:rPr lang="en-US" sz="1200" dirty="0" smtClean="0">
                <a:latin typeface="Arial" charset="0"/>
                <a:cs typeface="Arial" charset="0"/>
                <a:sym typeface="Arial" charset="0"/>
              </a:rPr>
              <a:t>Darwin</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wrote 18 books and 130 scientific papers while living at Down House in Kent, including </a:t>
            </a:r>
            <a:r>
              <a:rPr lang="en-US" sz="1200" i="1" dirty="0" smtClean="0">
                <a:solidFill>
                  <a:srgbClr val="C00000"/>
                </a:solidFill>
                <a:latin typeface="Arial" charset="0"/>
                <a:cs typeface="Arial" charset="0"/>
                <a:sym typeface="Arial" charset="0"/>
              </a:rPr>
              <a:t>On the </a:t>
            </a:r>
            <a:r>
              <a:rPr lang="en-US" sz="1200" i="1" dirty="0" smtClean="0">
                <a:solidFill>
                  <a:srgbClr val="B32B3C"/>
                </a:solidFill>
                <a:latin typeface="Arial Italic" charset="0"/>
                <a:cs typeface="Arial Italic" charset="0"/>
                <a:sym typeface="Arial Italic" charset="0"/>
              </a:rPr>
              <a:t>Origin of Species</a:t>
            </a:r>
            <a:r>
              <a:rPr lang="en-US" sz="1200" i="0" baseline="0" dirty="0" smtClean="0">
                <a:solidFill>
                  <a:srgbClr val="B32B3C"/>
                </a:solidFill>
                <a:latin typeface="Arial Italic" charset="0"/>
                <a:cs typeface="Arial Italic" charset="0"/>
                <a:sym typeface="Arial Italic" charset="0"/>
              </a:rPr>
              <a:t> in </a:t>
            </a:r>
            <a:r>
              <a:rPr lang="en-US" sz="1200" dirty="0" smtClean="0">
                <a:latin typeface="Arial" pitchFamily="34" charset="0"/>
                <a:cs typeface="Arial" pitchFamily="34" charset="0"/>
                <a:sym typeface="Arial" pitchFamily="34" charset="0"/>
              </a:rPr>
              <a:t>1859</a:t>
            </a:r>
            <a:r>
              <a:rPr lang="en-US" sz="1200" baseline="0" dirty="0" smtClean="0">
                <a:latin typeface="Arial" pitchFamily="34" charset="0"/>
                <a:cs typeface="Arial" pitchFamily="34" charset="0"/>
                <a:sym typeface="Arial" pitchFamily="34" charset="0"/>
              </a:rPr>
              <a:t>, which stands</a:t>
            </a:r>
          </a:p>
          <a:p>
            <a:pPr marL="304800" indent="-304800" eaLnBrk="1" hangingPunct="1">
              <a:lnSpc>
                <a:spcPct val="90000"/>
              </a:lnSpc>
              <a:spcBef>
                <a:spcPts val="700"/>
              </a:spcBef>
            </a:pPr>
            <a:r>
              <a:rPr lang="en-US" sz="1200" baseline="0" dirty="0" smtClean="0">
                <a:latin typeface="Arial" pitchFamily="34" charset="0"/>
                <a:cs typeface="Arial" pitchFamily="34" charset="0"/>
                <a:sym typeface="Arial" pitchFamily="34" charset="0"/>
              </a:rPr>
              <a:t>as the foundation of evolutionary biology. His female correspondents, although fewer in number than the men, contributed considerably to</a:t>
            </a:r>
          </a:p>
          <a:p>
            <a:pPr marL="304800" indent="-304800" eaLnBrk="1" hangingPunct="1">
              <a:lnSpc>
                <a:spcPct val="90000"/>
              </a:lnSpc>
              <a:spcBef>
                <a:spcPts val="700"/>
              </a:spcBef>
            </a:pPr>
            <a:r>
              <a:rPr lang="en-US" sz="1200" baseline="0" dirty="0" smtClean="0">
                <a:latin typeface="Arial" pitchFamily="34" charset="0"/>
                <a:cs typeface="Arial" pitchFamily="34" charset="0"/>
                <a:sym typeface="Arial" pitchFamily="34" charset="0"/>
              </a:rPr>
              <a:t>his research and shared his passion and curiosity for the natural world.</a:t>
            </a:r>
          </a:p>
          <a:p>
            <a:pPr marL="304800" indent="-304800" eaLnBrk="1" hangingPunct="1">
              <a:lnSpc>
                <a:spcPct val="90000"/>
              </a:lnSpc>
              <a:spcBef>
                <a:spcPts val="700"/>
              </a:spcBef>
            </a:pPr>
            <a:endParaRPr lang="en-US" sz="1200" baseline="0" dirty="0" smtClean="0">
              <a:latin typeface="Arial" pitchFamily="34" charset="0"/>
              <a:cs typeface="Arial" pitchFamily="34" charset="0"/>
              <a:sym typeface="Arial" pitchFamily="34" charset="0"/>
            </a:endParaRPr>
          </a:p>
        </p:txBody>
      </p:sp>
      <p:sp>
        <p:nvSpPr>
          <p:cNvPr id="4" name="Slide Number Placeholder 3"/>
          <p:cNvSpPr>
            <a:spLocks noGrp="1"/>
          </p:cNvSpPr>
          <p:nvPr>
            <p:ph type="sldNum" sz="quarter" idx="10"/>
          </p:nvPr>
        </p:nvSpPr>
        <p:spPr/>
        <p:txBody>
          <a:bodyPr/>
          <a:lstStyle/>
          <a:p>
            <a:fld id="{22813EE1-9BE5-461F-918E-A93AE8490F51}" type="slidenum">
              <a:rPr lang="en-GB" smtClean="0"/>
              <a:pPr/>
              <a:t>16</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a:lnSpc>
                <a:spcPct val="80000"/>
              </a:lnSpc>
              <a:spcBef>
                <a:spcPct val="0"/>
              </a:spcBef>
            </a:pPr>
            <a:r>
              <a:rPr lang="en-US" altLang="en-US" sz="1200" dirty="0" smtClean="0">
                <a:cs typeface="Arial" pitchFamily="34" charset="0"/>
                <a:sym typeface="Arial" pitchFamily="34" charset="0"/>
              </a:rPr>
              <a:t>What do we know about Darwin? What is he famous for?</a:t>
            </a:r>
          </a:p>
          <a:p>
            <a:pPr marL="304800" indent="-304800">
              <a:lnSpc>
                <a:spcPct val="80000"/>
              </a:lnSpc>
              <a:spcBef>
                <a:spcPct val="0"/>
              </a:spcBef>
            </a:pPr>
            <a:r>
              <a:rPr lang="en-US" altLang="en-US" sz="1200" dirty="0" smtClean="0">
                <a:cs typeface="Arial" pitchFamily="34" charset="0"/>
                <a:sym typeface="Arial" pitchFamily="34" charset="0"/>
              </a:rPr>
              <a:t>Darwin</a:t>
            </a:r>
            <a:r>
              <a:rPr lang="en-US" altLang="en-US" sz="1200" baseline="0" dirty="0" smtClean="0">
                <a:cs typeface="Arial" pitchFamily="34" charset="0"/>
                <a:sym typeface="Arial" pitchFamily="34" charset="0"/>
              </a:rPr>
              <a:t> was b</a:t>
            </a:r>
            <a:r>
              <a:rPr lang="en-US" altLang="en-US" sz="1200" dirty="0" smtClean="0">
                <a:cs typeface="Arial" pitchFamily="34" charset="0"/>
                <a:sym typeface="Arial" pitchFamily="34" charset="0"/>
              </a:rPr>
              <a:t>orn in Shrewsbury in 1809.</a:t>
            </a:r>
            <a:r>
              <a:rPr lang="en-US" altLang="en-US" sz="1200" baseline="0" dirty="0" smtClean="0">
                <a:cs typeface="+mn-cs"/>
                <a:sym typeface="Arial" pitchFamily="34" charset="0"/>
              </a:rPr>
              <a:t> </a:t>
            </a:r>
            <a:r>
              <a:rPr lang="en-US" altLang="en-US" sz="1200" dirty="0" smtClean="0">
                <a:cs typeface="Arial" pitchFamily="34" charset="0"/>
                <a:sym typeface="Arial" pitchFamily="34" charset="0"/>
              </a:rPr>
              <a:t>He had a lifelong fascination for nature, observation and discovery.</a:t>
            </a:r>
            <a:r>
              <a:rPr lang="en-US" altLang="en-US" sz="1200" baseline="0" dirty="0" smtClean="0">
                <a:cs typeface="Arial" pitchFamily="34" charset="0"/>
                <a:sym typeface="Arial" pitchFamily="34" charset="0"/>
              </a:rPr>
              <a:t> </a:t>
            </a:r>
          </a:p>
          <a:p>
            <a:pPr marL="304800" indent="-304800">
              <a:lnSpc>
                <a:spcPct val="80000"/>
              </a:lnSpc>
              <a:spcBef>
                <a:spcPct val="0"/>
              </a:spcBef>
            </a:pPr>
            <a:r>
              <a:rPr lang="en-US" altLang="en-US" sz="1200" dirty="0" smtClean="0">
                <a:cs typeface="Arial" pitchFamily="34" charset="0"/>
                <a:sym typeface="Arial" pitchFamily="34" charset="0"/>
              </a:rPr>
              <a:t>He</a:t>
            </a:r>
            <a:r>
              <a:rPr lang="en-US" altLang="en-US" sz="1200" baseline="0" dirty="0" smtClean="0">
                <a:cs typeface="Arial" pitchFamily="34" charset="0"/>
                <a:sym typeface="Arial" pitchFamily="34" charset="0"/>
              </a:rPr>
              <a:t> w</a:t>
            </a:r>
            <a:r>
              <a:rPr lang="en-US" altLang="en-US" sz="1200" dirty="0" smtClean="0">
                <a:cs typeface="Arial" pitchFamily="34" charset="0"/>
                <a:sym typeface="Arial" pitchFamily="34" charset="0"/>
              </a:rPr>
              <a:t>ent on to become the most</a:t>
            </a:r>
            <a:r>
              <a:rPr lang="en-US" altLang="en-US" sz="1200" baseline="0" dirty="0" smtClean="0">
                <a:cs typeface="Arial" pitchFamily="34" charset="0"/>
                <a:sym typeface="Arial" pitchFamily="34" charset="0"/>
              </a:rPr>
              <a:t> </a:t>
            </a:r>
            <a:r>
              <a:rPr lang="en-US" altLang="en-US" sz="1200" dirty="0" smtClean="0">
                <a:cs typeface="Arial" pitchFamily="34" charset="0"/>
                <a:sym typeface="Arial" pitchFamily="34" charset="0"/>
              </a:rPr>
              <a:t>influential scientist, writer, and thinker on</a:t>
            </a:r>
            <a:r>
              <a:rPr lang="en-US" altLang="en-US" sz="1200" baseline="0" dirty="0" smtClean="0">
                <a:cs typeface="Arial" pitchFamily="34" charset="0"/>
                <a:sym typeface="Arial" pitchFamily="34" charset="0"/>
              </a:rPr>
              <a:t> </a:t>
            </a:r>
            <a:r>
              <a:rPr lang="en-US" altLang="en-US" sz="1200" dirty="0" smtClean="0">
                <a:cs typeface="Arial" pitchFamily="34" charset="0"/>
                <a:sym typeface="Arial" pitchFamily="34" charset="0"/>
              </a:rPr>
              <a:t>evolution.</a:t>
            </a:r>
          </a:p>
          <a:p>
            <a:endParaRPr lang="en-GB" dirty="0"/>
          </a:p>
        </p:txBody>
      </p:sp>
      <p:sp>
        <p:nvSpPr>
          <p:cNvPr id="4" name="Slide Number Placeholder 3"/>
          <p:cNvSpPr>
            <a:spLocks noGrp="1"/>
          </p:cNvSpPr>
          <p:nvPr>
            <p:ph type="sldNum" sz="quarter" idx="10"/>
          </p:nvPr>
        </p:nvSpPr>
        <p:spPr/>
        <p:txBody>
          <a:bodyPr/>
          <a:lstStyle/>
          <a:p>
            <a:fld id="{BF360267-1C1D-4C77-BFE6-C1509205C5B1}"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200" dirty="0" smtClean="0">
                <a:cs typeface="Arial" pitchFamily="34" charset="0"/>
                <a:sym typeface="Arial" pitchFamily="34" charset="0"/>
              </a:rPr>
              <a:t>In 1825, when Darwin was</a:t>
            </a:r>
            <a:r>
              <a:rPr lang="en-US" altLang="en-US" sz="1200" baseline="0" dirty="0" smtClean="0">
                <a:cs typeface="Arial" pitchFamily="34" charset="0"/>
                <a:sym typeface="Arial" pitchFamily="34" charset="0"/>
              </a:rPr>
              <a:t> </a:t>
            </a:r>
            <a:r>
              <a:rPr lang="en-US" altLang="en-US" sz="1200" dirty="0" smtClean="0">
                <a:cs typeface="Arial" pitchFamily="34" charset="0"/>
                <a:sym typeface="Arial" pitchFamily="34" charset="0"/>
              </a:rPr>
              <a:t>16,</a:t>
            </a:r>
            <a:r>
              <a:rPr lang="en-US" altLang="en-US" sz="1200" baseline="0" dirty="0" smtClean="0">
                <a:cs typeface="Arial" pitchFamily="34" charset="0"/>
                <a:sym typeface="Arial" pitchFamily="34" charset="0"/>
              </a:rPr>
              <a:t> he went to </a:t>
            </a:r>
            <a:r>
              <a:rPr lang="en-US" altLang="en-US" sz="1200" dirty="0" smtClean="0">
                <a:cs typeface="Arial" pitchFamily="34" charset="0"/>
                <a:sym typeface="Arial" pitchFamily="34" charset="0"/>
              </a:rPr>
              <a:t>Edinburgh University to</a:t>
            </a:r>
            <a:r>
              <a:rPr lang="en-US" altLang="en-US" sz="1200" baseline="0" dirty="0" smtClean="0">
                <a:cs typeface="Arial" pitchFamily="34" charset="0"/>
                <a:sym typeface="Arial" pitchFamily="34" charset="0"/>
              </a:rPr>
              <a:t> study medicine but did not enjoy his studies and left after two years. He then enrolled for a classical degree at Cambridge University and was a student</a:t>
            </a:r>
            <a:r>
              <a:rPr lang="en-US" altLang="en-US" sz="1200" dirty="0" smtClean="0">
                <a:cs typeface="Arial" pitchFamily="34" charset="0"/>
                <a:sym typeface="Arial" pitchFamily="34" charset="0"/>
              </a:rPr>
              <a:t> at Christ</a:t>
            </a:r>
            <a:r>
              <a:rPr lang="en-GB" altLang="en-US" sz="1200" dirty="0" smtClean="0">
                <a:cs typeface="Arial" pitchFamily="34" charset="0"/>
                <a:sym typeface="Arial" pitchFamily="34" charset="0"/>
              </a:rPr>
              <a:t>’</a:t>
            </a:r>
            <a:r>
              <a:rPr lang="en-US" altLang="ja-JP" sz="1200" dirty="0" smtClean="0">
                <a:cs typeface="Arial" pitchFamily="34" charset="0"/>
                <a:sym typeface="Arial" pitchFamily="34" charset="0"/>
              </a:rPr>
              <a:t>s College. He</a:t>
            </a:r>
            <a:r>
              <a:rPr lang="en-US" altLang="ja-JP" sz="1200" baseline="0" dirty="0" smtClean="0">
                <a:cs typeface="Arial" pitchFamily="34" charset="0"/>
                <a:sym typeface="Arial" pitchFamily="34" charset="0"/>
              </a:rPr>
              <a:t> had an idea to become </a:t>
            </a:r>
            <a:r>
              <a:rPr lang="en-US" altLang="ja-JP" sz="1200" dirty="0" smtClean="0">
                <a:cs typeface="Arial" pitchFamily="34" charset="0"/>
                <a:sym typeface="Arial" pitchFamily="34" charset="0"/>
              </a:rPr>
              <a:t>a clergyman with a country parish</a:t>
            </a:r>
            <a:r>
              <a:rPr lang="en-US" altLang="ja-JP" sz="1200" baseline="0" dirty="0" smtClean="0">
                <a:cs typeface="Arial" pitchFamily="34" charset="0"/>
                <a:sym typeface="Arial" pitchFamily="34" charset="0"/>
              </a:rPr>
              <a:t>. This appealed to Darwin as it would allow him to continue exploring the natural world; a common pursuit for a clergyman at that time.</a:t>
            </a:r>
            <a:endParaRPr lang="en-GB" dirty="0"/>
          </a:p>
        </p:txBody>
      </p:sp>
      <p:sp>
        <p:nvSpPr>
          <p:cNvPr id="4" name="Slide Number Placeholder 3"/>
          <p:cNvSpPr>
            <a:spLocks noGrp="1"/>
          </p:cNvSpPr>
          <p:nvPr>
            <p:ph type="sldNum" sz="quarter" idx="10"/>
          </p:nvPr>
        </p:nvSpPr>
        <p:spPr/>
        <p:txBody>
          <a:bodyPr/>
          <a:lstStyle/>
          <a:p>
            <a:fld id="{BF360267-1C1D-4C77-BFE6-C1509205C5B1}" type="slidenum">
              <a:rPr lang="en-GB" smtClean="0"/>
              <a:pPr/>
              <a:t>3</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 August 1831,</a:t>
            </a:r>
            <a:r>
              <a:rPr lang="en-GB" sz="1200" baseline="0" dirty="0" smtClean="0"/>
              <a:t> when Darwin was 22, his </a:t>
            </a:r>
            <a:r>
              <a:rPr lang="en-GB" sz="1200" dirty="0" smtClean="0"/>
              <a:t>botany professor, John Stevens Henslow,</a:t>
            </a:r>
            <a:r>
              <a:rPr lang="en-GB" sz="1200" baseline="0" dirty="0" smtClean="0"/>
              <a:t> </a:t>
            </a:r>
            <a:r>
              <a:rPr lang="en-GB" sz="1200" dirty="0" smtClean="0"/>
              <a:t>wrote to him unexpectedly. Henslow offered</a:t>
            </a:r>
            <a:r>
              <a:rPr lang="en-GB" sz="1200" baseline="0" dirty="0" smtClean="0"/>
              <a:t> Darwin</a:t>
            </a:r>
            <a:r>
              <a:rPr lang="en-GB" sz="1200" dirty="0" smtClean="0"/>
              <a:t> the opportunity to join the young Captain FitzRoy aboard HMS </a:t>
            </a:r>
            <a:r>
              <a:rPr lang="en-GB" sz="1200" i="1" dirty="0" smtClean="0"/>
              <a:t>Beagle</a:t>
            </a:r>
            <a:r>
              <a:rPr lang="en-GB" sz="1200" dirty="0" smtClean="0"/>
              <a:t> on</a:t>
            </a:r>
            <a:r>
              <a:rPr lang="en-GB" sz="1200" baseline="0" dirty="0" smtClean="0"/>
              <a:t> </a:t>
            </a:r>
            <a:r>
              <a:rPr lang="en-GB" sz="1200" dirty="0" smtClean="0"/>
              <a:t>a voyage </a:t>
            </a:r>
            <a:r>
              <a:rPr lang="en-GB" sz="1200" baseline="0" dirty="0" smtClean="0"/>
              <a:t>a</a:t>
            </a:r>
            <a:r>
              <a:rPr lang="en-GB" sz="1200" dirty="0" smtClean="0"/>
              <a:t>round the world to create sea-c</a:t>
            </a:r>
            <a:r>
              <a:rPr lang="en-GB" sz="1200" baseline="0" dirty="0" smtClean="0"/>
              <a:t>harts</a:t>
            </a:r>
            <a:r>
              <a:rPr lang="en-GB" sz="1200" dirty="0" smtClean="0"/>
              <a:t>. The ship was to sail round the coast of South America and home via Australia and Mauritius. The offer had been made to two others before Darwin, but they had had to turn it down for family reasons. After</a:t>
            </a:r>
            <a:r>
              <a:rPr lang="en-GB" sz="1200" baseline="0" dirty="0" smtClean="0"/>
              <a:t> satisfying his father’s initial reservations, Darwin was able to accept the opportunity to join the voyage.</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HMS </a:t>
            </a:r>
            <a:r>
              <a:rPr lang="en-GB" i="1" baseline="0" dirty="0" smtClean="0"/>
              <a:t>Beagle</a:t>
            </a:r>
            <a:r>
              <a:rPr lang="en-GB" baseline="0" dirty="0" smtClean="0"/>
              <a:t> set sail from Plymouth in December 1831. During the voyage much time was spent exploring the coastline of South America. Darwin was often free to carry out his own expeditions and spent a total of three years on land, exploring, observing and collecting. </a:t>
            </a:r>
            <a:r>
              <a:rPr lang="en-US" sz="1200" dirty="0" smtClean="0">
                <a:latin typeface="Arial" pitchFamily="34" charset="0"/>
                <a:cs typeface="Arial" pitchFamily="34" charset="0"/>
                <a:sym typeface="Arial" pitchFamily="34" charset="0"/>
              </a:rPr>
              <a:t>Darwin wrote regularly to his friends and family about his research, the new lands and people he encountered, and the wonder of the natural world.</a:t>
            </a:r>
            <a:r>
              <a:rPr lang="en-US" sz="1200" baseline="0" dirty="0" smtClean="0">
                <a:latin typeface="Arial" pitchFamily="34" charset="0"/>
                <a:cs typeface="Arial" pitchFamily="34" charset="0"/>
                <a:sym typeface="Arial" pitchFamily="34" charset="0"/>
              </a:rPr>
              <a:t> </a:t>
            </a:r>
            <a:r>
              <a:rPr lang="en-GB" baseline="0" dirty="0" smtClean="0"/>
              <a:t>The ship returned home via the Galápagos Islands, New Zealand, Australia and South Africa. Darwin arrived back in Plymouth in October 1836, almost five years after setting off.</a:t>
            </a:r>
            <a:endParaRPr lang="en-GB" dirty="0"/>
          </a:p>
        </p:txBody>
      </p:sp>
      <p:sp>
        <p:nvSpPr>
          <p:cNvPr id="4" name="Slide Number Placeholder 3"/>
          <p:cNvSpPr>
            <a:spLocks noGrp="1"/>
          </p:cNvSpPr>
          <p:nvPr>
            <p:ph type="sldNum" sz="quarter" idx="10"/>
          </p:nvPr>
        </p:nvSpPr>
        <p:spPr/>
        <p:txBody>
          <a:bodyPr/>
          <a:lstStyle/>
          <a:p>
            <a:fld id="{E535665C-592F-4A05-846E-35D57D098D99}"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During the voyage Darwin collected and sent back many thousands of samples and specimens including rocks, fossils, insects, animals, and plants. The bones belong to a </a:t>
            </a:r>
            <a:r>
              <a:rPr lang="en-GB" sz="1200" i="1" dirty="0" smtClean="0"/>
              <a:t>Megatherium</a:t>
            </a:r>
            <a:r>
              <a:rPr lang="en-GB" sz="1200" dirty="0" smtClean="0"/>
              <a:t> (giant ground sloth) that lived in South America around 5.3 million years ago.</a:t>
            </a:r>
          </a:p>
          <a:p>
            <a:r>
              <a:rPr lang="en-GB" sz="1200" dirty="0" smtClean="0"/>
              <a:t>Darwin’s collections were sometimes packaged in whatever containers</a:t>
            </a:r>
            <a:r>
              <a:rPr lang="en-GB" sz="1200" baseline="0" dirty="0" smtClean="0"/>
              <a:t> he </a:t>
            </a:r>
            <a:r>
              <a:rPr lang="en-GB" sz="1200" dirty="0" smtClean="0"/>
              <a:t>had to hand, including these pill boxes which were used to protect </a:t>
            </a:r>
            <a:r>
              <a:rPr lang="en-GB" sz="1200" baseline="0" dirty="0" smtClean="0"/>
              <a:t>small geology samples. The trunks full of specimens were </a:t>
            </a:r>
            <a:r>
              <a:rPr lang="en-GB" sz="1200" dirty="0" smtClean="0"/>
              <a:t>sent home regularly via ships that were returning to England. The</a:t>
            </a:r>
            <a:r>
              <a:rPr lang="en-GB" sz="1200" baseline="0" dirty="0" smtClean="0"/>
              <a:t> collections were received first in Cambridge by Professor Henslow, then distributed to other scientific experts who could help to uncover more about the objects that Darwin had sent home. </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In 1836, Darwin returned to England with a career’s worth of scientific observations.</a:t>
            </a:r>
            <a:r>
              <a:rPr lang="en-US" sz="1200" baseline="0" dirty="0" smtClean="0">
                <a:latin typeface="Arial" pitchFamily="34" charset="0"/>
                <a:cs typeface="+mn-cs"/>
                <a:sym typeface="Arial" pitchFamily="34" charset="0"/>
              </a:rPr>
              <a:t> </a:t>
            </a:r>
            <a:r>
              <a:rPr lang="en-US" sz="1200" dirty="0" smtClean="0">
                <a:latin typeface="Arial" pitchFamily="34" charset="0"/>
                <a:cs typeface="Arial" pitchFamily="34" charset="0"/>
                <a:sym typeface="Arial" pitchFamily="34" charset="0"/>
              </a:rPr>
              <a:t>With his vast collection of new specimens and</a:t>
            </a:r>
            <a:endParaRPr lang="en-US" sz="1200" baseline="0" dirty="0" smtClean="0">
              <a:latin typeface="Arial" pitchFamily="34" charset="0"/>
              <a:cs typeface="Arial" pitchFamily="34" charset="0"/>
              <a:sym typeface="Arial" pitchFamily="34" charset="0"/>
            </a:endParaRP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observations,</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Darwin became an</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important member of the British</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scientific community.</a:t>
            </a:r>
            <a:r>
              <a:rPr lang="en-US" sz="1200" baseline="0" dirty="0" smtClean="0">
                <a:latin typeface="Arial" pitchFamily="34" charset="0"/>
                <a:cs typeface="+mn-cs"/>
                <a:sym typeface="Arial" pitchFamily="34" charset="0"/>
              </a:rPr>
              <a:t> </a:t>
            </a:r>
            <a:r>
              <a:rPr lang="en-US" sz="1200" dirty="0" smtClean="0">
                <a:latin typeface="Arial" pitchFamily="34" charset="0"/>
                <a:cs typeface="Arial" pitchFamily="34" charset="0"/>
                <a:sym typeface="Arial" pitchFamily="34" charset="0"/>
              </a:rPr>
              <a:t>Darwin wrote four books based on the voyage,</a:t>
            </a:r>
            <a:endParaRPr lang="en-US" sz="1200" baseline="0" dirty="0" smtClean="0">
              <a:latin typeface="Arial" pitchFamily="34" charset="0"/>
              <a:cs typeface="Arial" pitchFamily="34" charset="0"/>
              <a:sym typeface="Arial" pitchFamily="34" charset="0"/>
            </a:endParaRP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including his popular </a:t>
            </a:r>
            <a:r>
              <a:rPr lang="en-US" sz="1200" i="1" dirty="0" smtClean="0">
                <a:solidFill>
                  <a:srgbClr val="B32B3C"/>
                </a:solidFill>
                <a:latin typeface="Arial Italic" pitchFamily="1" charset="0"/>
                <a:sym typeface="Arial Italic" pitchFamily="1" charset="0"/>
              </a:rPr>
              <a:t>Journal of</a:t>
            </a:r>
            <a:r>
              <a:rPr lang="en-US" sz="1200" i="1" baseline="0" dirty="0" smtClean="0">
                <a:solidFill>
                  <a:srgbClr val="B32B3C"/>
                </a:solidFill>
                <a:latin typeface="Arial Italic" pitchFamily="1" charset="0"/>
                <a:sym typeface="Arial Italic" pitchFamily="1" charset="0"/>
              </a:rPr>
              <a:t> r</a:t>
            </a:r>
            <a:r>
              <a:rPr lang="en-US" sz="1200" i="1" dirty="0" smtClean="0">
                <a:solidFill>
                  <a:srgbClr val="B32B3C"/>
                </a:solidFill>
                <a:latin typeface="Arial Italic" pitchFamily="1" charset="0"/>
                <a:sym typeface="Arial Italic" pitchFamily="1" charset="0"/>
              </a:rPr>
              <a:t>esearches</a:t>
            </a:r>
            <a:r>
              <a:rPr lang="en-US" sz="1200" i="0" baseline="0" dirty="0" smtClean="0">
                <a:solidFill>
                  <a:schemeClr val="tx1"/>
                </a:solidFill>
                <a:latin typeface="Arial" pitchFamily="34" charset="0"/>
                <a:cs typeface="Arial" pitchFamily="34" charset="0"/>
                <a:sym typeface="Arial" pitchFamily="34" charset="0"/>
              </a:rPr>
              <a:t>. He spent twenty further years developing and testing his ideas before publishing on evolution</a:t>
            </a:r>
          </a:p>
          <a:p>
            <a:pPr marL="304800" indent="-304800" eaLnBrk="1" hangingPunct="1">
              <a:lnSpc>
                <a:spcPct val="90000"/>
              </a:lnSpc>
              <a:spcBef>
                <a:spcPct val="0"/>
              </a:spcBef>
            </a:pPr>
            <a:r>
              <a:rPr lang="en-US" sz="1200" i="0" baseline="0" dirty="0" smtClean="0">
                <a:solidFill>
                  <a:schemeClr val="tx1"/>
                </a:solidFill>
                <a:latin typeface="Arial" pitchFamily="34" charset="0"/>
                <a:cs typeface="Arial" pitchFamily="34" charset="0"/>
                <a:sym typeface="Arial" pitchFamily="34" charset="0"/>
              </a:rPr>
              <a:t>and natural selection. </a:t>
            </a: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In</a:t>
            </a:r>
            <a:r>
              <a:rPr lang="en-US" sz="1200" baseline="0" dirty="0" smtClean="0">
                <a:latin typeface="Arial" pitchFamily="34" charset="0"/>
                <a:cs typeface="Arial" pitchFamily="34" charset="0"/>
                <a:sym typeface="Arial" pitchFamily="34" charset="0"/>
              </a:rPr>
              <a:t> 1839, he </a:t>
            </a:r>
            <a:r>
              <a:rPr lang="en-US" sz="1200" dirty="0" smtClean="0">
                <a:latin typeface="Arial" pitchFamily="34" charset="0"/>
                <a:cs typeface="Arial" pitchFamily="34" charset="0"/>
                <a:sym typeface="Arial" pitchFamily="34" charset="0"/>
              </a:rPr>
              <a:t>married</a:t>
            </a:r>
            <a:r>
              <a:rPr lang="en-US" sz="1200" baseline="0" dirty="0" smtClean="0">
                <a:latin typeface="Arial" pitchFamily="34" charset="0"/>
                <a:cs typeface="Arial" pitchFamily="34" charset="0"/>
                <a:sym typeface="Arial" pitchFamily="34" charset="0"/>
              </a:rPr>
              <a:t> Emma Wedgwood, his first cousin. In 1842 they moved to Down House in Kent, where they raised a family (ten children</a:t>
            </a:r>
          </a:p>
          <a:p>
            <a:pPr marL="304800" indent="-304800" eaLnBrk="1" hangingPunct="1">
              <a:lnSpc>
                <a:spcPct val="90000"/>
              </a:lnSpc>
              <a:spcBef>
                <a:spcPct val="0"/>
              </a:spcBef>
            </a:pPr>
            <a:r>
              <a:rPr lang="en-US" sz="1200" baseline="0" dirty="0" smtClean="0">
                <a:latin typeface="Arial" pitchFamily="34" charset="0"/>
                <a:cs typeface="Arial" pitchFamily="34" charset="0"/>
                <a:sym typeface="Arial" pitchFamily="34" charset="0"/>
              </a:rPr>
              <a:t>of whom seven survived to adulthood). His home became his workplace and he often enlisted the help of his family.</a:t>
            </a:r>
            <a:r>
              <a:rPr lang="en-US" sz="1200" dirty="0" smtClean="0">
                <a:latin typeface="Arial" charset="0"/>
                <a:cs typeface="Arial" charset="0"/>
                <a:sym typeface="Arial" charset="0"/>
              </a:rPr>
              <a:t> From Down, </a:t>
            </a:r>
            <a:r>
              <a:rPr lang="en-US" sz="1200" dirty="0" smtClean="0">
                <a:latin typeface="Arial" pitchFamily="34" charset="0"/>
                <a:cs typeface="Arial" pitchFamily="34" charset="0"/>
                <a:sym typeface="Arial" pitchFamily="34" charset="0"/>
              </a:rPr>
              <a:t>he</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still had</a:t>
            </a:r>
          </a:p>
          <a:p>
            <a:pPr marL="304800" indent="-304800" eaLnBrk="1" hangingPunct="1">
              <a:lnSpc>
                <a:spcPct val="90000"/>
              </a:lnSpc>
              <a:spcBef>
                <a:spcPct val="0"/>
              </a:spcBef>
            </a:pPr>
            <a:r>
              <a:rPr lang="en-US" sz="1200" dirty="0" smtClean="0">
                <a:latin typeface="Arial" pitchFamily="34" charset="0"/>
                <a:cs typeface="Arial" pitchFamily="34" charset="0"/>
                <a:sym typeface="Arial" pitchFamily="34" charset="0"/>
              </a:rPr>
              <a:t>easy access</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to the heart of the British</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scientific community in London, around twenty miles away. </a:t>
            </a:r>
            <a:endParaRPr lang="en-US" sz="1200" dirty="0" smtClean="0">
              <a:latin typeface="Arial" charset="0"/>
              <a:cs typeface="Arial" charset="0"/>
              <a:sym typeface="Arial" charset="0"/>
            </a:endParaRPr>
          </a:p>
          <a:p>
            <a:pPr marL="304800" indent="-304800" eaLnBrk="1" hangingPunct="1">
              <a:lnSpc>
                <a:spcPct val="90000"/>
              </a:lnSpc>
              <a:spcBef>
                <a:spcPts val="700"/>
              </a:spcBef>
            </a:pPr>
            <a:endParaRPr lang="en-US" sz="1200" dirty="0" smtClean="0">
              <a:latin typeface="Arial" pitchFamily="34" charset="0"/>
              <a:sym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D0CF23F9-CF2E-4A9B-B1E7-A9E5D32BF483}"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800" indent="-304800" eaLnBrk="1" hangingPunct="1">
              <a:lnSpc>
                <a:spcPct val="80000"/>
              </a:lnSpc>
              <a:spcBef>
                <a:spcPts val="700"/>
              </a:spcBef>
              <a:defRPr/>
            </a:pPr>
            <a:r>
              <a:rPr lang="en-US" sz="1200" dirty="0" smtClean="0">
                <a:latin typeface="Arial" pitchFamily="34" charset="0"/>
                <a:cs typeface="Arial" pitchFamily="34" charset="0"/>
                <a:sym typeface="Arial" pitchFamily="34" charset="0"/>
              </a:rPr>
              <a:t>For forty</a:t>
            </a:r>
            <a:r>
              <a:rPr lang="en-US" sz="1200" baseline="0" dirty="0" smtClean="0">
                <a:latin typeface="Arial" pitchFamily="34" charset="0"/>
                <a:cs typeface="Arial" pitchFamily="34" charset="0"/>
                <a:sym typeface="Arial" pitchFamily="34" charset="0"/>
              </a:rPr>
              <a:t> years</a:t>
            </a:r>
            <a:r>
              <a:rPr lang="en-US" sz="1200" dirty="0" smtClean="0">
                <a:latin typeface="Arial" pitchFamily="34" charset="0"/>
                <a:cs typeface="Arial" pitchFamily="34" charset="0"/>
                <a:sym typeface="Arial" pitchFamily="34" charset="0"/>
              </a:rPr>
              <a:t> Darwin conducted scientific observations and experiments in and around his home – in the flower garden,</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kitchen garden,</a:t>
            </a:r>
          </a:p>
          <a:p>
            <a:pPr marL="304800" indent="-304800" eaLnBrk="1" hangingPunct="1">
              <a:lnSpc>
                <a:spcPct val="80000"/>
              </a:lnSpc>
              <a:spcBef>
                <a:spcPts val="700"/>
              </a:spcBef>
              <a:defRPr/>
            </a:pPr>
            <a:r>
              <a:rPr lang="en-US" sz="1200" dirty="0" smtClean="0">
                <a:latin typeface="Arial" pitchFamily="34" charset="0"/>
                <a:cs typeface="Arial" pitchFamily="34" charset="0"/>
                <a:sym typeface="Arial" pitchFamily="34" charset="0"/>
              </a:rPr>
              <a:t>hothouse, orchard, meadow, and nearby</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woodland.</a:t>
            </a:r>
            <a:r>
              <a:rPr lang="en-US" sz="1200" baseline="0" dirty="0" smtClean="0">
                <a:latin typeface="Arial" pitchFamily="34" charset="0"/>
                <a:cs typeface="Arial" pitchFamily="34" charset="0"/>
                <a:sym typeface="Arial" pitchFamily="34" charset="0"/>
              </a:rPr>
              <a:t> </a:t>
            </a:r>
            <a:r>
              <a:rPr lang="en-US" sz="1200" dirty="0" smtClean="0">
                <a:latin typeface="Arial" pitchFamily="34" charset="0"/>
                <a:cs typeface="Arial" pitchFamily="34" charset="0"/>
                <a:sym typeface="Arial" pitchFamily="34" charset="0"/>
              </a:rPr>
              <a:t>Darwin walked and rode through the rural countryside around </a:t>
            </a:r>
            <a:r>
              <a:rPr lang="en-US" sz="1200" dirty="0" smtClean="0">
                <a:solidFill>
                  <a:srgbClr val="B32B3C"/>
                </a:solidFill>
                <a:latin typeface="Arial Italic" pitchFamily="1" charset="0"/>
                <a:sym typeface="Arial Italic" pitchFamily="1" charset="0"/>
              </a:rPr>
              <a:t>Down</a:t>
            </a:r>
            <a:r>
              <a:rPr lang="en-US" sz="1200" baseline="0" dirty="0" smtClean="0">
                <a:solidFill>
                  <a:srgbClr val="B32B3C"/>
                </a:solidFill>
                <a:latin typeface="Arial Italic" pitchFamily="1" charset="0"/>
                <a:sym typeface="Arial Italic" pitchFamily="1" charset="0"/>
              </a:rPr>
              <a:t> </a:t>
            </a:r>
            <a:r>
              <a:rPr lang="en-US" sz="1200" dirty="0" smtClean="0">
                <a:solidFill>
                  <a:srgbClr val="B32B3C"/>
                </a:solidFill>
                <a:latin typeface="Arial Italic" pitchFamily="1" charset="0"/>
                <a:sym typeface="Arial Italic" pitchFamily="1" charset="0"/>
              </a:rPr>
              <a:t>House </a:t>
            </a:r>
            <a:r>
              <a:rPr lang="en-US" sz="1200" dirty="0" smtClean="0">
                <a:latin typeface="Arial" pitchFamily="34" charset="0"/>
                <a:cs typeface="Arial" pitchFamily="34" charset="0"/>
                <a:sym typeface="Arial" pitchFamily="34" charset="0"/>
              </a:rPr>
              <a:t>observing</a:t>
            </a:r>
            <a:endParaRPr lang="en-US" sz="1200" baseline="0" dirty="0" smtClean="0">
              <a:latin typeface="Arial" pitchFamily="34" charset="0"/>
              <a:cs typeface="Arial" pitchFamily="34" charset="0"/>
              <a:sym typeface="Arial" pitchFamily="34" charset="0"/>
            </a:endParaRPr>
          </a:p>
          <a:p>
            <a:pPr marL="304800" indent="-304800" eaLnBrk="1" hangingPunct="1">
              <a:lnSpc>
                <a:spcPct val="80000"/>
              </a:lnSpc>
              <a:spcBef>
                <a:spcPts val="700"/>
              </a:spcBef>
              <a:defRPr/>
            </a:pPr>
            <a:r>
              <a:rPr lang="en-US" sz="1200" dirty="0" smtClean="0">
                <a:latin typeface="Arial" pitchFamily="34" charset="0"/>
                <a:cs typeface="Arial" pitchFamily="34" charset="0"/>
                <a:sym typeface="Arial" pitchFamily="34" charset="0"/>
              </a:rPr>
              <a:t>the natural world.</a:t>
            </a:r>
            <a:r>
              <a:rPr lang="en-US" sz="1200" baseline="0" dirty="0" smtClean="0">
                <a:latin typeface="Arial" pitchFamily="34" charset="0"/>
                <a:cs typeface="Arial" pitchFamily="34" charset="0"/>
                <a:sym typeface="Arial" pitchFamily="34" charset="0"/>
              </a:rPr>
              <a:t> </a:t>
            </a:r>
            <a:r>
              <a:rPr lang="en-GB" sz="1200" b="0" i="0" kern="1200" dirty="0" smtClean="0">
                <a:solidFill>
                  <a:schemeClr val="tx1"/>
                </a:solidFill>
                <a:effectLst/>
                <a:latin typeface="+mn-lt"/>
                <a:ea typeface="+mn-ea"/>
                <a:cs typeface="+mn-cs"/>
              </a:rPr>
              <a:t>The countryside became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his open-air laboratory</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and every walk became fieldwork. </a:t>
            </a:r>
            <a:r>
              <a:rPr lang="en-US" sz="1200" dirty="0" smtClean="0">
                <a:latin typeface="Arial" charset="0"/>
                <a:cs typeface="Arial" charset="0"/>
                <a:sym typeface="Arial" charset="0"/>
              </a:rPr>
              <a:t>He wrote and received over 15,000</a:t>
            </a:r>
          </a:p>
          <a:p>
            <a:pPr marL="304800" indent="-304800" eaLnBrk="1" hangingPunct="1">
              <a:lnSpc>
                <a:spcPct val="80000"/>
              </a:lnSpc>
              <a:spcBef>
                <a:spcPts val="700"/>
              </a:spcBef>
              <a:defRPr/>
            </a:pPr>
            <a:r>
              <a:rPr lang="en-US" sz="1200" dirty="0" smtClean="0">
                <a:latin typeface="Arial" charset="0"/>
                <a:cs typeface="Arial" charset="0"/>
                <a:sym typeface="Arial" charset="0"/>
              </a:rPr>
              <a:t>letters in his lifetime, corresponding with amateur and professional naturalists from Britain and</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around the world. Darwin used his</a:t>
            </a:r>
          </a:p>
          <a:p>
            <a:pPr marL="304800" indent="-304800" eaLnBrk="1" hangingPunct="1">
              <a:lnSpc>
                <a:spcPct val="80000"/>
              </a:lnSpc>
              <a:spcBef>
                <a:spcPts val="700"/>
              </a:spcBef>
              <a:defRPr/>
            </a:pPr>
            <a:r>
              <a:rPr lang="en-US" sz="1200" dirty="0" smtClean="0">
                <a:latin typeface="Arial" charset="0"/>
                <a:cs typeface="Arial" charset="0"/>
                <a:sym typeface="Arial" charset="0"/>
              </a:rPr>
              <a:t>correspondence to gather information</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and specimens</a:t>
            </a:r>
            <a:r>
              <a:rPr lang="en-US" sz="1200" baseline="0" dirty="0" smtClean="0">
                <a:latin typeface="Arial" charset="0"/>
                <a:cs typeface="Arial" charset="0"/>
                <a:sym typeface="Arial" charset="0"/>
              </a:rPr>
              <a:t> </a:t>
            </a:r>
            <a:r>
              <a:rPr lang="en-US" sz="1200" dirty="0" smtClean="0">
                <a:latin typeface="Arial" charset="0"/>
                <a:cs typeface="Arial" charset="0"/>
                <a:sym typeface="Arial" charset="0"/>
              </a:rPr>
              <a:t>to help him construct his theories. </a:t>
            </a:r>
            <a:endParaRPr lang="en-GB" dirty="0"/>
          </a:p>
        </p:txBody>
      </p:sp>
      <p:sp>
        <p:nvSpPr>
          <p:cNvPr id="4" name="Slide Number Placeholder 3"/>
          <p:cNvSpPr>
            <a:spLocks noGrp="1"/>
          </p:cNvSpPr>
          <p:nvPr>
            <p:ph type="sldNum" sz="quarter" idx="10"/>
          </p:nvPr>
        </p:nvSpPr>
        <p:spPr/>
        <p:txBody>
          <a:bodyPr/>
          <a:lstStyle/>
          <a:p>
            <a:fld id="{22813EE1-9BE5-461F-918E-A93AE8490F51}" type="slidenum">
              <a:rPr lang="en-GB" smtClean="0"/>
              <a:pPr/>
              <a:t>8</a:t>
            </a:fld>
            <a:endParaRPr lang="en-GB" dirty="0"/>
          </a:p>
        </p:txBody>
      </p:sp>
    </p:spTree>
    <p:extLst>
      <p:ext uri="{BB962C8B-B14F-4D97-AF65-F5344CB8AC3E}">
        <p14:creationId xmlns="" xmlns:p14="http://schemas.microsoft.com/office/powerpoint/2010/main" val="3946507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4800" indent="-304800">
              <a:lnSpc>
                <a:spcPct val="80000"/>
              </a:lnSpc>
              <a:spcBef>
                <a:spcPct val="0"/>
              </a:spcBef>
              <a:defRPr/>
            </a:pPr>
            <a:r>
              <a:rPr lang="en-US" dirty="0" smtClean="0">
                <a:latin typeface="Gill Sans" charset="0"/>
              </a:rPr>
              <a:t>In Darwin’s day, women were generally expected to become wives and mothers.</a:t>
            </a:r>
            <a:r>
              <a:rPr lang="en-US" baseline="0" dirty="0" smtClean="0">
                <a:latin typeface="Gill Sans" charset="0"/>
              </a:rPr>
              <a:t> They </a:t>
            </a:r>
            <a:r>
              <a:rPr lang="en-US" dirty="0" smtClean="0">
                <a:latin typeface="Gill Sans" charset="0"/>
              </a:rPr>
              <a:t>did not have the same education and employment</a:t>
            </a:r>
            <a:endParaRPr lang="en-US" baseline="0" dirty="0" smtClean="0">
              <a:latin typeface="Gill Sans" charset="0"/>
            </a:endParaRPr>
          </a:p>
          <a:p>
            <a:pPr marL="304800" indent="-304800">
              <a:lnSpc>
                <a:spcPct val="80000"/>
              </a:lnSpc>
              <a:spcBef>
                <a:spcPct val="0"/>
              </a:spcBef>
              <a:defRPr/>
            </a:pPr>
            <a:r>
              <a:rPr lang="en-US" dirty="0" smtClean="0">
                <a:latin typeface="Gill Sans" charset="0"/>
              </a:rPr>
              <a:t>opportunities as men.</a:t>
            </a:r>
            <a:r>
              <a:rPr lang="en-US" baseline="0" dirty="0" smtClean="0">
                <a:latin typeface="Gill Sans" charset="0"/>
              </a:rPr>
              <a:t> </a:t>
            </a:r>
            <a:r>
              <a:rPr lang="en-US" dirty="0" smtClean="0">
                <a:latin typeface="Gill Sans" charset="0"/>
              </a:rPr>
              <a:t>It was</a:t>
            </a:r>
            <a:r>
              <a:rPr lang="en-US" baseline="0" dirty="0" smtClean="0">
                <a:latin typeface="Gill Sans" charset="0"/>
              </a:rPr>
              <a:t> </a:t>
            </a:r>
            <a:r>
              <a:rPr lang="en-US" dirty="0" smtClean="0">
                <a:latin typeface="Gill Sans" charset="0"/>
              </a:rPr>
              <a:t>generally believed that women were poorly suited for education and demanding jobs.</a:t>
            </a:r>
            <a:r>
              <a:rPr lang="en-US" baseline="0" dirty="0" smtClean="0">
                <a:latin typeface="Gill Sans" charset="0"/>
              </a:rPr>
              <a:t> </a:t>
            </a:r>
            <a:r>
              <a:rPr lang="en-US" dirty="0" smtClean="0">
                <a:latin typeface="Gill Sans" charset="0"/>
              </a:rPr>
              <a:t>Nonetheless,</a:t>
            </a:r>
          </a:p>
          <a:p>
            <a:pPr marL="304800" indent="-304800">
              <a:lnSpc>
                <a:spcPct val="80000"/>
              </a:lnSpc>
              <a:spcBef>
                <a:spcPct val="0"/>
              </a:spcBef>
              <a:defRPr/>
            </a:pPr>
            <a:r>
              <a:rPr lang="en-US" dirty="0" smtClean="0">
                <a:latin typeface="Gill Sans" charset="0"/>
              </a:rPr>
              <a:t>there were women who went beyond what was expected and</a:t>
            </a:r>
            <a:r>
              <a:rPr lang="en-US" baseline="0" dirty="0" smtClean="0">
                <a:latin typeface="Gill Sans" charset="0"/>
              </a:rPr>
              <a:t> </a:t>
            </a:r>
            <a:r>
              <a:rPr lang="en-US" dirty="0" smtClean="0">
                <a:latin typeface="Gill Sans" charset="0"/>
              </a:rPr>
              <a:t>worked as doctors, explorers, political</a:t>
            </a:r>
            <a:r>
              <a:rPr lang="en-US" baseline="0" dirty="0" smtClean="0">
                <a:latin typeface="Gill Sans" charset="0"/>
              </a:rPr>
              <a:t> activists</a:t>
            </a:r>
            <a:r>
              <a:rPr lang="en-US" dirty="0" smtClean="0">
                <a:latin typeface="Gill Sans" charset="0"/>
              </a:rPr>
              <a:t>, writers and naturalists. Some </a:t>
            </a:r>
            <a:r>
              <a:rPr lang="en-US" baseline="0" dirty="0" smtClean="0">
                <a:latin typeface="Gill Sans" charset="0"/>
              </a:rPr>
              <a:t>of</a:t>
            </a:r>
          </a:p>
          <a:p>
            <a:pPr marL="304800" indent="-304800">
              <a:lnSpc>
                <a:spcPct val="80000"/>
              </a:lnSpc>
              <a:spcBef>
                <a:spcPct val="0"/>
              </a:spcBef>
              <a:defRPr/>
            </a:pPr>
            <a:r>
              <a:rPr lang="en-US" baseline="0" dirty="0" smtClean="0">
                <a:latin typeface="Gill Sans" charset="0"/>
              </a:rPr>
              <a:t>these women became correspondents of Darwin.</a:t>
            </a:r>
            <a:endParaRPr lang="en-US" dirty="0" smtClean="0">
              <a:latin typeface="Gill Sans" charset="0"/>
            </a:endParaRPr>
          </a:p>
          <a:p>
            <a:r>
              <a:rPr lang="en-GB" dirty="0" smtClean="0"/>
              <a:t>In this cartoon from </a:t>
            </a:r>
            <a:r>
              <a:rPr lang="en-GB" i="1" dirty="0" smtClean="0"/>
              <a:t>Punch</a:t>
            </a:r>
            <a:r>
              <a:rPr lang="en-GB" dirty="0" smtClean="0"/>
              <a:t> magazine, a group of women</a:t>
            </a:r>
            <a:r>
              <a:rPr lang="en-GB" baseline="0" dirty="0" smtClean="0"/>
              <a:t> push at the door of John Bull, armed with petitions for women’s rights and electoral reform. Their harsh caricatures are contrasted with the demure woman in the background with a child, representing traditional femininity. Mr Bull (a cartoon personification of the British character devised in the early eighteenth century) resists change with his back to the door.</a:t>
            </a:r>
            <a:endParaRPr lang="en-GB" dirty="0"/>
          </a:p>
        </p:txBody>
      </p:sp>
      <p:sp>
        <p:nvSpPr>
          <p:cNvPr id="4" name="Slide Number Placeholder 3"/>
          <p:cNvSpPr>
            <a:spLocks noGrp="1"/>
          </p:cNvSpPr>
          <p:nvPr>
            <p:ph type="sldNum" sz="quarter" idx="10"/>
          </p:nvPr>
        </p:nvSpPr>
        <p:spPr/>
        <p:txBody>
          <a:bodyPr/>
          <a:lstStyle/>
          <a:p>
            <a:fld id="{BF360267-1C1D-4C77-BFE6-C1509205C5B1}"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userDrawn="1"/>
        </p:nvCxnSpPr>
        <p:spPr>
          <a:xfrm>
            <a:off x="495300" y="3592813"/>
            <a:ext cx="8915400" cy="0"/>
          </a:xfrm>
          <a:prstGeom prst="line">
            <a:avLst/>
          </a:prstGeom>
          <a:ln>
            <a:solidFill>
              <a:schemeClr val="accent6"/>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a:off x="495300" y="2120189"/>
            <a:ext cx="8915400" cy="0"/>
          </a:xfrm>
          <a:prstGeom prst="line">
            <a:avLst/>
          </a:prstGeom>
          <a:ln w="38100" cmpd="sng">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0967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Content Placeholder 2"/>
          <p:cNvSpPr>
            <a:spLocks noGrp="1"/>
          </p:cNvSpPr>
          <p:nvPr>
            <p:ph idx="1" hasCustomPrompt="1"/>
          </p:nvPr>
        </p:nvSpPr>
        <p:spPr>
          <a:xfrm>
            <a:off x="1269263" y="1600201"/>
            <a:ext cx="8373954" cy="3748457"/>
          </a:xfrm>
        </p:spPr>
        <p:txBody>
          <a:bodyPr>
            <a:normAutofit/>
          </a:bodyPr>
          <a:lstStyle>
            <a:lvl1pPr marL="0" indent="0">
              <a:buNone/>
              <a:defRPr sz="1600" spc="-100">
                <a:solidFill>
                  <a:schemeClr val="accent6"/>
                </a:solidFill>
              </a:defRPr>
            </a:lvl1pPr>
          </a:lstStyle>
          <a:p>
            <a:pPr lvl="0"/>
            <a:r>
              <a:rPr lang="en-GB" dirty="0" smtClean="0"/>
              <a:t>Images</a:t>
            </a:r>
          </a:p>
          <a:p>
            <a:pPr lvl="0"/>
            <a:r>
              <a:rPr lang="en-GB" dirty="0" smtClean="0"/>
              <a:t>Slide 1:  Click to edit text here</a:t>
            </a:r>
          </a:p>
        </p:txBody>
      </p:sp>
      <p:sp>
        <p:nvSpPr>
          <p:cNvPr id="11" name="Title 1"/>
          <p:cNvSpPr>
            <a:spLocks noGrp="1"/>
          </p:cNvSpPr>
          <p:nvPr>
            <p:ph type="title" hasCustomPrompt="1"/>
          </p:nvPr>
        </p:nvSpPr>
        <p:spPr>
          <a:xfrm>
            <a:off x="1269263" y="274638"/>
            <a:ext cx="8373954" cy="1143000"/>
          </a:xfrm>
        </p:spPr>
        <p:txBody>
          <a:bodyPr/>
          <a:lstStyle>
            <a:lvl1pPr algn="r">
              <a:defRPr/>
            </a:lvl1pPr>
          </a:lstStyle>
          <a:p>
            <a:r>
              <a:rPr lang="en-GB" dirty="0" smtClean="0"/>
              <a:t>Acknowledgements</a:t>
            </a:r>
            <a:endParaRPr lang="en-US" dirty="0"/>
          </a:p>
        </p:txBody>
      </p:sp>
      <p:cxnSp>
        <p:nvCxnSpPr>
          <p:cNvPr id="12" name="Straight Connector 11"/>
          <p:cNvCxnSpPr/>
          <p:nvPr userDrawn="1"/>
        </p:nvCxnSpPr>
        <p:spPr>
          <a:xfrm>
            <a:off x="1269263" y="1417638"/>
            <a:ext cx="8373955" cy="0"/>
          </a:xfrm>
          <a:prstGeom prst="line">
            <a:avLst/>
          </a:prstGeom>
          <a:ln>
            <a:solidFill>
              <a:srgbClr val="412D46"/>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rgbClr val="412D46"/>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
        <p:nvSpPr>
          <p:cNvPr id="2" name="TextBox 1"/>
          <p:cNvSpPr txBox="1"/>
          <p:nvPr userDrawn="1"/>
        </p:nvSpPr>
        <p:spPr>
          <a:xfrm>
            <a:off x="1269263" y="5447045"/>
            <a:ext cx="8373955" cy="600164"/>
          </a:xfrm>
          <a:prstGeom prst="rect">
            <a:avLst/>
          </a:prstGeom>
          <a:noFill/>
        </p:spPr>
        <p:txBody>
          <a:bodyPr wrap="square" rtlCol="0">
            <a:spAutoFit/>
          </a:bodyPr>
          <a:lstStyle/>
          <a:p>
            <a:pPr marL="0" algn="r">
              <a:spcBef>
                <a:spcPts val="600"/>
              </a:spcBef>
            </a:pPr>
            <a:r>
              <a:rPr lang="en-US" sz="1400" kern="1200" spc="0" dirty="0" smtClean="0">
                <a:solidFill>
                  <a:srgbClr val="412D46"/>
                </a:solidFill>
                <a:latin typeface="Myriad Pro"/>
              </a:rPr>
              <a:t>This resource has been produced by the Darwin Correspondence Project</a:t>
            </a:r>
          </a:p>
          <a:p>
            <a:pPr marL="0" algn="r">
              <a:spcBef>
                <a:spcPts val="600"/>
              </a:spcBef>
            </a:pPr>
            <a:r>
              <a:rPr lang="en-US" sz="1400" kern="1200" spc="0" dirty="0" smtClean="0">
                <a:solidFill>
                  <a:srgbClr val="412D46"/>
                </a:solidFill>
                <a:latin typeface="Myriad Pro"/>
              </a:rPr>
              <a:t>www.darwinproject.ac.uk</a:t>
            </a:r>
            <a:endParaRPr lang="en-US" sz="1400" kern="1200" spc="0" dirty="0">
              <a:solidFill>
                <a:srgbClr val="412D46"/>
              </a:solidFill>
              <a:latin typeface="Myriad Pro"/>
            </a:endParaRPr>
          </a:p>
        </p:txBody>
      </p:sp>
    </p:spTree>
    <p:extLst>
      <p:ext uri="{BB962C8B-B14F-4D97-AF65-F5344CB8AC3E}">
        <p14:creationId xmlns:p14="http://schemas.microsoft.com/office/powerpoint/2010/main" xmlns="" val="187824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809513" y="1590438"/>
            <a:ext cx="38337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1269263" y="1590438"/>
            <a:ext cx="4354513" cy="4525963"/>
          </a:xfrm>
          <a:ln w="38100" cap="rnd" cmpd="sng">
            <a:solidFill>
              <a:srgbClr val="412D46"/>
            </a:solidFill>
          </a:ln>
        </p:spPr>
        <p:txBody>
          <a:bodyPr/>
          <a:lstStyle/>
          <a:p>
            <a:r>
              <a:rPr lang="en-US" dirty="0" smtClean="0"/>
              <a:t>Click icon to add picture</a:t>
            </a:r>
            <a:endParaRPr lang="en-US" dirty="0"/>
          </a:p>
        </p:txBody>
      </p:sp>
      <p:sp>
        <p:nvSpPr>
          <p:cNvPr id="11"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2" name="Straight Connector 11"/>
          <p:cNvCxnSpPr/>
          <p:nvPr userDrawn="1"/>
        </p:nvCxnSpPr>
        <p:spPr>
          <a:xfrm>
            <a:off x="1269263" y="1417638"/>
            <a:ext cx="8373955" cy="0"/>
          </a:xfrm>
          <a:prstGeom prst="line">
            <a:avLst/>
          </a:prstGeom>
          <a:ln>
            <a:solidFill>
              <a:srgbClr val="412D46"/>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rgbClr val="412D46"/>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369268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68067" y="1600201"/>
            <a:ext cx="4375150" cy="4525963"/>
          </a:xfrm>
          <a:ln w="38100" cap="rnd" cmpd="sng">
            <a:solidFill>
              <a:srgbClr val="412D46"/>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1269263" y="1598869"/>
            <a:ext cx="38209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1" name="Straight Connector 10"/>
          <p:cNvCxnSpPr/>
          <p:nvPr userDrawn="1"/>
        </p:nvCxnSpPr>
        <p:spPr>
          <a:xfrm>
            <a:off x="1269263" y="1417638"/>
            <a:ext cx="8373955" cy="0"/>
          </a:xfrm>
          <a:prstGeom prst="line">
            <a:avLst/>
          </a:prstGeom>
          <a:ln>
            <a:solidFill>
              <a:srgbClr val="412D46"/>
            </a:solidFill>
          </a:ln>
          <a:effectLst/>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userDrawn="1"/>
        </p:nvCxnSpPr>
        <p:spPr>
          <a:xfrm flipV="1">
            <a:off x="1269263" y="274639"/>
            <a:ext cx="8373955" cy="18400"/>
          </a:xfrm>
          <a:prstGeom prst="line">
            <a:avLst/>
          </a:prstGeom>
          <a:ln w="38100" cmpd="sng">
            <a:solidFill>
              <a:srgbClr val="412D46"/>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369268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Content Placeholder 2"/>
          <p:cNvSpPr>
            <a:spLocks noGrp="1"/>
          </p:cNvSpPr>
          <p:nvPr>
            <p:ph idx="1"/>
          </p:nvPr>
        </p:nvSpPr>
        <p:spPr>
          <a:xfrm>
            <a:off x="1269263" y="1600201"/>
            <a:ext cx="837395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2" name="Straight Connector 11"/>
          <p:cNvCxnSpPr/>
          <p:nvPr userDrawn="1"/>
        </p:nvCxnSpPr>
        <p:spPr>
          <a:xfrm>
            <a:off x="1269263" y="1417638"/>
            <a:ext cx="8373955" cy="0"/>
          </a:xfrm>
          <a:prstGeom prst="line">
            <a:avLst/>
          </a:prstGeom>
          <a:ln>
            <a:solidFill>
              <a:schemeClr val="accent6"/>
            </a:solidFill>
          </a:ln>
          <a:effectLst/>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userDrawn="1"/>
        </p:nvCxnSpPr>
        <p:spPr>
          <a:xfrm flipV="1">
            <a:off x="1269263" y="274639"/>
            <a:ext cx="8373955" cy="18400"/>
          </a:xfrm>
          <a:prstGeom prst="line">
            <a:avLst/>
          </a:prstGeom>
          <a:ln w="38100" cmpd="sng">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1834247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9"/>
          <p:cNvSpPr>
            <a:spLocks noGrp="1"/>
          </p:cNvSpPr>
          <p:nvPr>
            <p:ph type="pic" sz="quarter" idx="10"/>
          </p:nvPr>
        </p:nvSpPr>
        <p:spPr>
          <a:xfrm>
            <a:off x="1269263" y="2006726"/>
            <a:ext cx="3600000" cy="3600000"/>
          </a:xfrm>
          <a:prstGeom prst="ellipse">
            <a:avLst/>
          </a:prstGeom>
          <a:noFill/>
          <a:ln w="38100" cmpd="sng">
            <a:solidFill>
              <a:srgbClr val="412D46"/>
            </a:solidFill>
          </a:ln>
          <a:effectLst/>
        </p:spPr>
        <p:txBody>
          <a:bodyPr/>
          <a:lstStyle/>
          <a:p>
            <a:r>
              <a:rPr lang="en-US" dirty="0" smtClean="0"/>
              <a:t>Click icon to add picture</a:t>
            </a:r>
            <a:endParaRPr lang="en-US" dirty="0"/>
          </a:p>
        </p:txBody>
      </p:sp>
      <p:sp>
        <p:nvSpPr>
          <p:cNvPr id="11" name="Oval 10"/>
          <p:cNvSpPr/>
          <p:nvPr userDrawn="1"/>
        </p:nvSpPr>
        <p:spPr>
          <a:xfrm>
            <a:off x="1073344" y="2904976"/>
            <a:ext cx="3559775" cy="3285946"/>
          </a:xfrm>
          <a:prstGeom prst="ellipse">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766489" y="2457293"/>
            <a:ext cx="3559775" cy="328594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17" name="Straight Connector 16"/>
          <p:cNvCxnSpPr/>
          <p:nvPr userDrawn="1"/>
        </p:nvCxnSpPr>
        <p:spPr>
          <a:xfrm>
            <a:off x="1269263" y="1417638"/>
            <a:ext cx="8373955" cy="0"/>
          </a:xfrm>
          <a:prstGeom prst="line">
            <a:avLst/>
          </a:prstGeom>
          <a:ln>
            <a:solidFill>
              <a:srgbClr val="412D46"/>
            </a:solidFill>
          </a:ln>
          <a:effectLst/>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userDrawn="1"/>
        </p:nvCxnSpPr>
        <p:spPr>
          <a:xfrm flipV="1">
            <a:off x="1269263" y="274639"/>
            <a:ext cx="8373955" cy="18400"/>
          </a:xfrm>
          <a:prstGeom prst="line">
            <a:avLst/>
          </a:prstGeom>
          <a:ln w="38100" cmpd="sng">
            <a:solidFill>
              <a:srgbClr val="412D46"/>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36926863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538168" y="3148626"/>
            <a:ext cx="3600000" cy="3600000"/>
          </a:xfrm>
          <a:prstGeom prst="ellipse">
            <a:avLst/>
          </a:prstGeom>
          <a:noFill/>
          <a:ln w="38100" cmpd="sng">
            <a:solidFill>
              <a:srgbClr val="412D46"/>
            </a:solidFill>
          </a:ln>
          <a:effectLst/>
        </p:spPr>
        <p:txBody>
          <a:bodyPr/>
          <a:lstStyle/>
          <a:p>
            <a:r>
              <a:rPr lang="en-US" dirty="0" smtClean="0"/>
              <a:t>Click icon to add picture</a:t>
            </a:r>
            <a:endParaRPr lang="en-US" dirty="0"/>
          </a:p>
        </p:txBody>
      </p:sp>
      <p:sp>
        <p:nvSpPr>
          <p:cNvPr id="11" name="Oval 10"/>
          <p:cNvSpPr/>
          <p:nvPr userDrawn="1"/>
        </p:nvSpPr>
        <p:spPr>
          <a:xfrm>
            <a:off x="1073344" y="2904976"/>
            <a:ext cx="3559775" cy="3285946"/>
          </a:xfrm>
          <a:prstGeom prst="ellipse">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a:off x="766489" y="2457293"/>
            <a:ext cx="3559775" cy="3285946"/>
          </a:xfrm>
          <a:prstGeom prst="ellipse">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Picture Placeholder 9"/>
          <p:cNvSpPr>
            <a:spLocks noGrp="1"/>
          </p:cNvSpPr>
          <p:nvPr>
            <p:ph type="pic" sz="quarter" idx="11"/>
          </p:nvPr>
        </p:nvSpPr>
        <p:spPr>
          <a:xfrm>
            <a:off x="6043217" y="1605639"/>
            <a:ext cx="3600000" cy="3600000"/>
          </a:xfrm>
          <a:prstGeom prst="ellipse">
            <a:avLst/>
          </a:prstGeom>
          <a:noFill/>
          <a:ln w="38100" cmpd="sng">
            <a:solidFill>
              <a:srgbClr val="412D46"/>
            </a:solidFill>
          </a:ln>
          <a:effectLst/>
        </p:spPr>
        <p:txBody>
          <a:bodyPr/>
          <a:lstStyle/>
          <a:p>
            <a:r>
              <a:rPr lang="en-US" dirty="0" smtClean="0"/>
              <a:t>Click icon to add picture</a:t>
            </a:r>
            <a:endParaRPr lang="en-US" dirty="0"/>
          </a:p>
        </p:txBody>
      </p:sp>
      <p:sp>
        <p:nvSpPr>
          <p:cNvPr id="14" name="Picture Placeholder 9"/>
          <p:cNvSpPr>
            <a:spLocks noGrp="1"/>
          </p:cNvSpPr>
          <p:nvPr>
            <p:ph type="pic" sz="quarter" idx="12"/>
          </p:nvPr>
        </p:nvSpPr>
        <p:spPr>
          <a:xfrm>
            <a:off x="1033119" y="1616746"/>
            <a:ext cx="3600000" cy="3600000"/>
          </a:xfrm>
          <a:prstGeom prst="ellipse">
            <a:avLst/>
          </a:prstGeom>
          <a:noFill/>
          <a:ln w="38100" cmpd="sng">
            <a:solidFill>
              <a:srgbClr val="412D46"/>
            </a:solidFill>
          </a:ln>
          <a:effectLst/>
        </p:spPr>
        <p:txBody>
          <a:bodyPr/>
          <a:lstStyle/>
          <a:p>
            <a:r>
              <a:rPr lang="en-US" dirty="0" smtClean="0"/>
              <a:t>Click icon to add picture</a:t>
            </a:r>
            <a:endParaRPr lang="en-US" dirty="0"/>
          </a:p>
        </p:txBody>
      </p:sp>
      <p:sp>
        <p:nvSpPr>
          <p:cNvPr id="19" name="Title 1"/>
          <p:cNvSpPr>
            <a:spLocks noGrp="1"/>
          </p:cNvSpPr>
          <p:nvPr>
            <p:ph type="title"/>
          </p:nvPr>
        </p:nvSpPr>
        <p:spPr>
          <a:xfrm>
            <a:off x="1269263" y="274638"/>
            <a:ext cx="8373954" cy="1143000"/>
          </a:xfrm>
        </p:spPr>
        <p:txBody>
          <a:bodyPr/>
          <a:lstStyle>
            <a:lvl1pPr algn="r">
              <a:defRPr/>
            </a:lvl1pPr>
          </a:lstStyle>
          <a:p>
            <a:r>
              <a:rPr lang="en-US" smtClean="0"/>
              <a:t>Click to edit Master title style</a:t>
            </a:r>
            <a:endParaRPr lang="en-US" dirty="0"/>
          </a:p>
        </p:txBody>
      </p:sp>
      <p:cxnSp>
        <p:nvCxnSpPr>
          <p:cNvPr id="20" name="Straight Connector 19"/>
          <p:cNvCxnSpPr/>
          <p:nvPr userDrawn="1"/>
        </p:nvCxnSpPr>
        <p:spPr>
          <a:xfrm>
            <a:off x="1269263" y="1417638"/>
            <a:ext cx="8373955" cy="0"/>
          </a:xfrm>
          <a:prstGeom prst="line">
            <a:avLst/>
          </a:prstGeom>
          <a:ln>
            <a:solidFill>
              <a:srgbClr val="412D46"/>
            </a:solidFill>
          </a:ln>
          <a:effectLst/>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userDrawn="1"/>
        </p:nvCxnSpPr>
        <p:spPr>
          <a:xfrm flipV="1">
            <a:off x="1269263" y="274639"/>
            <a:ext cx="8373955" cy="18400"/>
          </a:xfrm>
          <a:prstGeom prst="line">
            <a:avLst/>
          </a:prstGeom>
          <a:ln w="38100" cmpd="sng">
            <a:solidFill>
              <a:srgbClr val="412D46"/>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34061933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7579" y="274638"/>
            <a:ext cx="7155638" cy="1143000"/>
          </a:xfrm>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63" y="1645742"/>
            <a:ext cx="8373954" cy="4472123"/>
          </a:xfrm>
          <a:ln w="38100" cap="rnd" cmpd="sng">
            <a:solidFill>
              <a:srgbClr val="412D46"/>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63" y="1417638"/>
            <a:ext cx="8373955" cy="0"/>
          </a:xfrm>
          <a:prstGeom prst="line">
            <a:avLst/>
          </a:prstGeom>
          <a:ln>
            <a:solidFill>
              <a:srgbClr val="412D46"/>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63" y="274639"/>
            <a:ext cx="8373955" cy="18400"/>
          </a:xfrm>
          <a:prstGeom prst="line">
            <a:avLst/>
          </a:prstGeom>
          <a:ln w="38100" cmpd="sng">
            <a:solidFill>
              <a:srgbClr val="412D46"/>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1269263" y="293040"/>
            <a:ext cx="1123200" cy="1124599"/>
          </a:xfrm>
          <a:prstGeom prst="ellipse">
            <a:avLst/>
          </a:prstGeom>
          <a:noFill/>
          <a:ln w="38100" cmpd="sng">
            <a:solidFill>
              <a:srgbClr val="412D46"/>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2310891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69270" y="274638"/>
            <a:ext cx="8373954" cy="114300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71" y="1645742"/>
            <a:ext cx="8373954" cy="4472123"/>
          </a:xfrm>
          <a:ln w="38100" cap="rnd" cmpd="sng">
            <a:solidFill>
              <a:srgbClr val="412D46"/>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71" y="1417638"/>
            <a:ext cx="8373955" cy="0"/>
          </a:xfrm>
          <a:prstGeom prst="line">
            <a:avLst/>
          </a:prstGeom>
          <a:ln>
            <a:solidFill>
              <a:srgbClr val="412D46"/>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70" y="274639"/>
            <a:ext cx="8373955" cy="18400"/>
          </a:xfrm>
          <a:prstGeom prst="line">
            <a:avLst/>
          </a:prstGeom>
          <a:ln w="38100" cmpd="sng">
            <a:solidFill>
              <a:srgbClr val="412D46"/>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8110804" y="279455"/>
            <a:ext cx="1123200" cy="1124599"/>
          </a:xfrm>
          <a:prstGeom prst="ellipse">
            <a:avLst/>
          </a:prstGeom>
          <a:noFill/>
          <a:ln w="38100" cmpd="sng">
            <a:solidFill>
              <a:srgbClr val="412D46"/>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2"/>
          </a:xfrm>
          <a:prstGeom prst="rect">
            <a:avLst/>
          </a:prstGeom>
        </p:spPr>
      </p:pic>
    </p:spTree>
    <p:extLst>
      <p:ext uri="{BB962C8B-B14F-4D97-AF65-F5344CB8AC3E}">
        <p14:creationId xmlns:p14="http://schemas.microsoft.com/office/powerpoint/2010/main" xmlns="" val="2122665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7579" y="274638"/>
            <a:ext cx="7155638" cy="1143000"/>
          </a:xfrm>
        </p:spPr>
        <p:txBody>
          <a:bodyPr/>
          <a:lstStyle>
            <a:lvl1pPr algn="r">
              <a:defRPr/>
            </a:lvl1pPr>
          </a:lstStyle>
          <a:p>
            <a:r>
              <a:rPr lang="en-US" smtClean="0"/>
              <a:t>Click to edit Master title style</a:t>
            </a:r>
            <a:endParaRPr lang="en-US" dirty="0"/>
          </a:p>
        </p:txBody>
      </p:sp>
      <p:sp>
        <p:nvSpPr>
          <p:cNvPr id="3" name="Content Placeholder 2"/>
          <p:cNvSpPr>
            <a:spLocks noGrp="1"/>
          </p:cNvSpPr>
          <p:nvPr>
            <p:ph sz="half" idx="1"/>
          </p:nvPr>
        </p:nvSpPr>
        <p:spPr>
          <a:xfrm>
            <a:off x="1269263" y="1645742"/>
            <a:ext cx="8373954" cy="4472123"/>
          </a:xfrm>
          <a:ln w="38100" cap="rnd" cmpd="sng">
            <a:solidFill>
              <a:srgbClr val="412D46"/>
            </a:solidFill>
            <a:round/>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cxnSp>
        <p:nvCxnSpPr>
          <p:cNvPr id="8" name="Straight Connector 7"/>
          <p:cNvCxnSpPr/>
          <p:nvPr userDrawn="1"/>
        </p:nvCxnSpPr>
        <p:spPr>
          <a:xfrm>
            <a:off x="1269263" y="1417638"/>
            <a:ext cx="8373955" cy="0"/>
          </a:xfrm>
          <a:prstGeom prst="line">
            <a:avLst/>
          </a:prstGeom>
          <a:ln>
            <a:solidFill>
              <a:srgbClr val="412D46"/>
            </a:solidFill>
          </a:ln>
          <a:effectLst/>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userDrawn="1"/>
        </p:nvCxnSpPr>
        <p:spPr>
          <a:xfrm flipV="1">
            <a:off x="1269263" y="274639"/>
            <a:ext cx="8373955" cy="18400"/>
          </a:xfrm>
          <a:prstGeom prst="line">
            <a:avLst/>
          </a:prstGeom>
          <a:ln w="38100" cmpd="sng">
            <a:solidFill>
              <a:srgbClr val="412D46"/>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9"/>
          <p:cNvSpPr>
            <a:spLocks noGrp="1"/>
          </p:cNvSpPr>
          <p:nvPr>
            <p:ph type="pic" sz="quarter" idx="10"/>
          </p:nvPr>
        </p:nvSpPr>
        <p:spPr>
          <a:xfrm>
            <a:off x="1269263" y="1645742"/>
            <a:ext cx="1800000" cy="1800000"/>
          </a:xfrm>
          <a:prstGeom prst="ellipse">
            <a:avLst/>
          </a:prstGeom>
          <a:noFill/>
          <a:ln w="38100" cmpd="sng">
            <a:solidFill>
              <a:srgbClr val="412D46"/>
            </a:solidFill>
          </a:ln>
          <a:effectLst/>
        </p:spPr>
        <p:txBody>
          <a:bodyPr/>
          <a:lstStyle/>
          <a:p>
            <a:r>
              <a:rPr lang="en-US" dirty="0" smtClean="0"/>
              <a:t>Click icon to add picture</a:t>
            </a:r>
            <a:endParaRPr lang="en-US" dirty="0"/>
          </a:p>
        </p:txBody>
      </p:sp>
      <p:pic>
        <p:nvPicPr>
          <p:cNvPr id="29" name="Picture 2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83591" y="317864"/>
            <a:ext cx="743988" cy="6430761"/>
          </a:xfrm>
          <a:prstGeom prst="rect">
            <a:avLst/>
          </a:prstGeom>
        </p:spPr>
      </p:pic>
    </p:spTree>
    <p:extLst>
      <p:ext uri="{BB962C8B-B14F-4D97-AF65-F5344CB8AC3E}">
        <p14:creationId xmlns:p14="http://schemas.microsoft.com/office/powerpoint/2010/main" xmlns="" val="365810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DCP-logo.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7638094" y="6235019"/>
            <a:ext cx="2184000" cy="543640"/>
          </a:xfrm>
          <a:prstGeom prst="rect">
            <a:avLst/>
          </a:prstGeom>
          <a:ln w="76200" cmpd="sng">
            <a:solidFill>
              <a:schemeClr val="bg1"/>
            </a:solidFill>
          </a:ln>
        </p:spPr>
      </p:pic>
    </p:spTree>
    <p:extLst>
      <p:ext uri="{BB962C8B-B14F-4D97-AF65-F5344CB8AC3E}">
        <p14:creationId xmlns:p14="http://schemas.microsoft.com/office/powerpoint/2010/main" xmlns="" val="3371476190"/>
      </p:ext>
    </p:extLst>
  </p:cSld>
  <p:clrMap bg1="lt1" tx1="dk1" bg2="lt2" tx2="dk2" accent1="accent1" accent2="accent2" accent3="accent3" accent4="accent4" accent5="accent5" accent6="accent6" hlink="hlink" folHlink="folHlink"/>
  <p:sldLayoutIdLst>
    <p:sldLayoutId id="2147483685" r:id="rId1"/>
    <p:sldLayoutId id="2147483695" r:id="rId2"/>
    <p:sldLayoutId id="2147483696" r:id="rId3"/>
    <p:sldLayoutId id="2147483700" r:id="rId4"/>
    <p:sldLayoutId id="2147483697" r:id="rId5"/>
    <p:sldLayoutId id="2147483704" r:id="rId6"/>
    <p:sldLayoutId id="2147483702" r:id="rId7"/>
    <p:sldLayoutId id="2147483703" r:id="rId8"/>
    <p:sldLayoutId id="2147483706" r:id="rId9"/>
    <p:sldLayoutId id="2147483705" r:id="rId10"/>
  </p:sldLayoutIdLst>
  <p:txStyles>
    <p:titleStyle>
      <a:lvl1pPr algn="ctr" defTabSz="457200" rtl="0" eaLnBrk="1" latinLnBrk="0" hangingPunct="1">
        <a:spcBef>
          <a:spcPct val="0"/>
        </a:spcBef>
        <a:buNone/>
        <a:defRPr sz="4400" b="0" i="0" kern="1200" spc="-100">
          <a:solidFill>
            <a:schemeClr val="tx1"/>
          </a:solidFill>
          <a:latin typeface="Myriad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yriad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yriad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yriad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yriad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Darwin’s scientific women</a:t>
            </a:r>
            <a:endParaRPr lang="en-US" dirty="0"/>
          </a:p>
        </p:txBody>
      </p:sp>
      <p:sp>
        <p:nvSpPr>
          <p:cNvPr id="3" name="Subtitle 2"/>
          <p:cNvSpPr>
            <a:spLocks noGrp="1"/>
          </p:cNvSpPr>
          <p:nvPr>
            <p:ph type="subTitle" idx="1"/>
          </p:nvPr>
        </p:nvSpPr>
        <p:spPr/>
        <p:txBody>
          <a:bodyPr/>
          <a:lstStyle/>
          <a:p>
            <a:r>
              <a:rPr lang="en-US" dirty="0" smtClean="0"/>
              <a:t>Cross curricular: English / History/ </a:t>
            </a:r>
          </a:p>
          <a:p>
            <a:r>
              <a:rPr lang="en-US" dirty="0" smtClean="0"/>
              <a:t>Science</a:t>
            </a:r>
            <a:endParaRPr lang="en-US" dirty="0"/>
          </a:p>
        </p:txBody>
      </p:sp>
      <p:pic>
        <p:nvPicPr>
          <p:cNvPr id="1026" name="Picture 2" descr="E:\Sally1\Secondary schools\Powerpoint-Templates\Dots-03.png"/>
          <p:cNvPicPr>
            <a:picLocks noChangeAspect="1" noChangeArrowheads="1"/>
          </p:cNvPicPr>
          <p:nvPr/>
        </p:nvPicPr>
        <p:blipFill>
          <a:blip r:embed="rId3"/>
          <a:srcRect/>
          <a:stretch>
            <a:fillRect/>
          </a:stretch>
        </p:blipFill>
        <p:spPr bwMode="auto">
          <a:xfrm>
            <a:off x="692484" y="171451"/>
            <a:ext cx="793416" cy="6858000"/>
          </a:xfrm>
          <a:prstGeom prst="rect">
            <a:avLst/>
          </a:prstGeom>
          <a:noFill/>
        </p:spPr>
      </p:pic>
    </p:spTree>
    <p:extLst>
      <p:ext uri="{BB962C8B-B14F-4D97-AF65-F5344CB8AC3E}">
        <p14:creationId xmlns:p14="http://schemas.microsoft.com/office/powerpoint/2010/main" xmlns="" val="3040559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a:blip r:embed="rId3">
            <a:extLst>
              <a:ext uri="{28A0092B-C50C-407E-A947-70E740481C1C}">
                <a14:useLocalDpi xmlns:a14="http://schemas.microsoft.com/office/drawing/2010/main" xmlns="" val="0"/>
              </a:ext>
            </a:extLst>
          </a:blip>
          <a:srcRect t="8132" b="8132"/>
          <a:stretch>
            <a:fillRect/>
          </a:stretch>
        </p:blipFill>
        <p:spPr/>
      </p:pic>
      <p:pic>
        <p:nvPicPr>
          <p:cNvPr id="6" name="Picture Placeholder 5"/>
          <p:cNvPicPr>
            <a:picLocks noGrp="1" noChangeAspect="1"/>
          </p:cNvPicPr>
          <p:nvPr>
            <p:ph type="pic" sz="quarter" idx="12"/>
          </p:nvPr>
        </p:nvPicPr>
        <p:blipFill>
          <a:blip r:embed="rId4">
            <a:extLst>
              <a:ext uri="{28A0092B-C50C-407E-A947-70E740481C1C}">
                <a14:useLocalDpi xmlns:a14="http://schemas.microsoft.com/office/drawing/2010/main" xmlns="" val="0"/>
              </a:ext>
            </a:extLst>
          </a:blip>
          <a:srcRect t="14800" b="14800"/>
          <a:stretch>
            <a:fillRect/>
          </a:stretch>
        </p:blipFill>
        <p:spPr/>
      </p:pic>
      <p:sp>
        <p:nvSpPr>
          <p:cNvPr id="5" name="Title 4"/>
          <p:cNvSpPr>
            <a:spLocks noGrp="1"/>
          </p:cNvSpPr>
          <p:nvPr>
            <p:ph type="title"/>
          </p:nvPr>
        </p:nvSpPr>
        <p:spPr/>
        <p:txBody>
          <a:bodyPr/>
          <a:lstStyle/>
          <a:p>
            <a:pPr algn="ctr"/>
            <a:r>
              <a:rPr lang="en-GB" dirty="0" smtClean="0"/>
              <a:t>Lesser known lives</a:t>
            </a:r>
            <a:endParaRPr lang="en-GB" dirty="0"/>
          </a:p>
        </p:txBody>
      </p:sp>
      <p:pic>
        <p:nvPicPr>
          <p:cNvPr id="7" name="Picture Placeholder 6"/>
          <p:cNvPicPr>
            <a:picLocks noGrp="1" noChangeAspect="1"/>
          </p:cNvPicPr>
          <p:nvPr>
            <p:ph type="pic" sz="quarter" idx="10"/>
          </p:nvPr>
        </p:nvPicPr>
        <p:blipFill>
          <a:blip r:embed="rId5">
            <a:extLst>
              <a:ext uri="{28A0092B-C50C-407E-A947-70E740481C1C}">
                <a14:useLocalDpi xmlns:a14="http://schemas.microsoft.com/office/drawing/2010/main" xmlns="" val="0"/>
              </a:ext>
            </a:extLst>
          </a:blip>
          <a:srcRect t="11233" b="11233"/>
          <a:stretch>
            <a:fillRect/>
          </a:stretch>
        </p:blipFill>
        <p:spPr/>
      </p:pic>
    </p:spTree>
    <p:extLst>
      <p:ext uri="{BB962C8B-B14F-4D97-AF65-F5344CB8AC3E}">
        <p14:creationId xmlns:p14="http://schemas.microsoft.com/office/powerpoint/2010/main" xmlns="" val="730905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DIXIE-F-C-01-01330.jpg"/>
          <p:cNvPicPr>
            <a:picLocks noGrp="1" noChangeAspect="1"/>
          </p:cNvPicPr>
          <p:nvPr>
            <p:ph type="pic" sz="quarter" idx="10"/>
          </p:nvPr>
        </p:nvPicPr>
        <p:blipFill>
          <a:blip r:embed="rId3"/>
          <a:srcRect t="14784" b="14784"/>
          <a:stretch>
            <a:fillRect/>
          </a:stretch>
        </p:blipFill>
        <p:spPr/>
      </p:pic>
      <p:sp>
        <p:nvSpPr>
          <p:cNvPr id="4" name="Title 3"/>
          <p:cNvSpPr>
            <a:spLocks noGrp="1"/>
          </p:cNvSpPr>
          <p:nvPr>
            <p:ph type="title"/>
          </p:nvPr>
        </p:nvSpPr>
        <p:spPr/>
        <p:txBody>
          <a:bodyPr/>
          <a:lstStyle/>
          <a:p>
            <a:pPr algn="ctr"/>
            <a:r>
              <a:rPr lang="en-GB" dirty="0" smtClean="0"/>
              <a:t>Lady Florence Dixie</a:t>
            </a:r>
            <a:endParaRPr lang="en-GB" dirty="0"/>
          </a:p>
        </p:txBody>
      </p:sp>
      <p:pic>
        <p:nvPicPr>
          <p:cNvPr id="6" name="Picture 5" descr="Jaguar.jpg"/>
          <p:cNvPicPr>
            <a:picLocks noChangeAspect="1"/>
          </p:cNvPicPr>
          <p:nvPr/>
        </p:nvPicPr>
        <p:blipFill>
          <a:blip r:embed="rId4"/>
          <a:stretch>
            <a:fillRect/>
          </a:stretch>
        </p:blipFill>
        <p:spPr>
          <a:xfrm>
            <a:off x="5562537" y="2609959"/>
            <a:ext cx="4080680" cy="2403521"/>
          </a:xfrm>
          <a:prstGeom prst="rect">
            <a:avLst/>
          </a:prstGeom>
          <a:ln w="38100">
            <a:solidFill>
              <a:srgbClr val="412D46"/>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fontScale="92500" lnSpcReduction="10000"/>
          </a:bodyPr>
          <a:lstStyle/>
          <a:p>
            <a:pPr algn="r">
              <a:buNone/>
              <a:defRPr/>
            </a:pPr>
            <a:r>
              <a:rPr lang="en-US" i="1" dirty="0" smtClean="0"/>
              <a:t>‘Your observations</a:t>
            </a:r>
          </a:p>
          <a:p>
            <a:pPr algn="r">
              <a:buNone/>
              <a:defRPr/>
            </a:pPr>
            <a:r>
              <a:rPr lang="en-US" i="1" dirty="0" smtClean="0"/>
              <a:t>and experiments on</a:t>
            </a:r>
          </a:p>
          <a:p>
            <a:pPr algn="r">
              <a:buNone/>
              <a:defRPr/>
            </a:pPr>
            <a:r>
              <a:rPr lang="en-US" i="1" dirty="0" smtClean="0"/>
              <a:t>the sexes of</a:t>
            </a:r>
          </a:p>
          <a:p>
            <a:pPr algn="r">
              <a:buNone/>
              <a:defRPr/>
            </a:pPr>
            <a:r>
              <a:rPr lang="en-US" i="1" dirty="0" smtClean="0"/>
              <a:t>butterflies are by far</a:t>
            </a:r>
          </a:p>
          <a:p>
            <a:pPr algn="r">
              <a:buNone/>
              <a:defRPr/>
            </a:pPr>
            <a:r>
              <a:rPr lang="en-US" i="1" dirty="0" smtClean="0"/>
              <a:t>the best, as far as is</a:t>
            </a:r>
          </a:p>
          <a:p>
            <a:pPr algn="r">
              <a:buNone/>
              <a:defRPr/>
            </a:pPr>
            <a:r>
              <a:rPr lang="en-US" i="1" dirty="0" smtClean="0"/>
              <a:t>known to me, which</a:t>
            </a:r>
          </a:p>
          <a:p>
            <a:pPr algn="r">
              <a:buNone/>
              <a:defRPr/>
            </a:pPr>
            <a:r>
              <a:rPr lang="en-US" i="1" dirty="0" smtClean="0"/>
              <a:t>have ever been</a:t>
            </a:r>
          </a:p>
          <a:p>
            <a:pPr algn="r">
              <a:buNone/>
              <a:defRPr/>
            </a:pPr>
            <a:r>
              <a:rPr lang="en-US" i="1" dirty="0" smtClean="0"/>
              <a:t>made.’</a:t>
            </a:r>
          </a:p>
          <a:p>
            <a:pPr algn="r">
              <a:buNone/>
              <a:defRPr/>
            </a:pPr>
            <a:r>
              <a:rPr lang="en-US" sz="1800" i="1" dirty="0" smtClean="0"/>
              <a:t>Charles Darwin to Mary Treat,</a:t>
            </a:r>
          </a:p>
          <a:p>
            <a:pPr algn="r">
              <a:buNone/>
              <a:defRPr/>
            </a:pPr>
            <a:r>
              <a:rPr lang="en-US" sz="1800" i="1" dirty="0" smtClean="0"/>
              <a:t>5 January 1852</a:t>
            </a:r>
            <a:r>
              <a:rPr lang="en-US" i="1" dirty="0" smtClean="0"/>
              <a:t>  </a:t>
            </a:r>
          </a:p>
        </p:txBody>
      </p:sp>
      <p:pic>
        <p:nvPicPr>
          <p:cNvPr id="5" name="Picture Placeholder 4" descr="TREAT-M-L-A-01-04796.jpg"/>
          <p:cNvPicPr>
            <a:picLocks noGrp="1" noChangeAspect="1"/>
          </p:cNvPicPr>
          <p:nvPr>
            <p:ph type="pic" sz="quarter" idx="10"/>
          </p:nvPr>
        </p:nvPicPr>
        <p:blipFill>
          <a:blip r:embed="rId3"/>
          <a:srcRect t="11233" b="11233"/>
          <a:stretch>
            <a:fillRect/>
          </a:stretch>
        </p:blipFill>
        <p:spPr/>
      </p:pic>
      <p:sp>
        <p:nvSpPr>
          <p:cNvPr id="4" name="Title 3"/>
          <p:cNvSpPr>
            <a:spLocks noGrp="1"/>
          </p:cNvSpPr>
          <p:nvPr>
            <p:ph type="title"/>
          </p:nvPr>
        </p:nvSpPr>
        <p:spPr/>
        <p:txBody>
          <a:bodyPr/>
          <a:lstStyle/>
          <a:p>
            <a:pPr algn="ctr"/>
            <a:r>
              <a:rPr lang="en-GB" dirty="0" smtClean="0"/>
              <a:t>Mary Treat</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pPr algn="r">
              <a:buNone/>
            </a:pPr>
            <a:endParaRPr lang="en-GB" sz="2400" dirty="0" smtClean="0"/>
          </a:p>
          <a:p>
            <a:pPr algn="r">
              <a:buNone/>
            </a:pPr>
            <a:r>
              <a:rPr lang="en-GB" sz="2400" dirty="0" smtClean="0"/>
              <a:t> </a:t>
            </a:r>
            <a:endParaRPr lang="en-GB" sz="2400" dirty="0"/>
          </a:p>
        </p:txBody>
      </p:sp>
      <p:pic>
        <p:nvPicPr>
          <p:cNvPr id="5" name="Picture Placeholder 4" descr="BECKER-L-E-01-00356.jpg"/>
          <p:cNvPicPr>
            <a:picLocks noGrp="1" noChangeAspect="1"/>
          </p:cNvPicPr>
          <p:nvPr>
            <p:ph type="pic" sz="quarter" idx="10"/>
          </p:nvPr>
        </p:nvPicPr>
        <p:blipFill>
          <a:blip r:embed="rId3"/>
          <a:srcRect t="8132" b="8132"/>
          <a:stretch>
            <a:fillRect/>
          </a:stretch>
        </p:blipFill>
        <p:spPr>
          <a:ln>
            <a:solidFill>
              <a:srgbClr val="412D46"/>
            </a:solidFill>
          </a:ln>
        </p:spPr>
      </p:pic>
      <p:sp>
        <p:nvSpPr>
          <p:cNvPr id="4" name="Title 3"/>
          <p:cNvSpPr>
            <a:spLocks noGrp="1"/>
          </p:cNvSpPr>
          <p:nvPr>
            <p:ph type="title"/>
          </p:nvPr>
        </p:nvSpPr>
        <p:spPr/>
        <p:txBody>
          <a:bodyPr/>
          <a:lstStyle/>
          <a:p>
            <a:pPr algn="ctr"/>
            <a:r>
              <a:rPr lang="en-GB" dirty="0" smtClean="0"/>
              <a:t>Lydia Becker</a:t>
            </a:r>
            <a:endParaRPr lang="en-GB" dirty="0"/>
          </a:p>
        </p:txBody>
      </p:sp>
      <p:pic>
        <p:nvPicPr>
          <p:cNvPr id="1027" name="Picture 3" descr="C:\userdata\srs48\downloads\punch60_20May187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39924" y="1725680"/>
            <a:ext cx="2564237" cy="4482931"/>
          </a:xfrm>
          <a:prstGeom prst="rect">
            <a:avLst/>
          </a:prstGeom>
          <a:noFill/>
          <a:ln w="38100">
            <a:solidFill>
              <a:srgbClr val="412D46"/>
            </a:solidFill>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ctr">
              <a:buNone/>
            </a:pPr>
            <a:r>
              <a:rPr lang="en-GB" sz="2800" i="1" dirty="0"/>
              <a:t>‘Therefore I working for those who have yet their alphabet to learn, venture to hope that my attempt may find favour from you—at the other end of the scale—who have done more than any other to arouse general interest in the science you love so </a:t>
            </a:r>
            <a:r>
              <a:rPr lang="en-GB" sz="2800" i="1" dirty="0" smtClean="0"/>
              <a:t>well </a:t>
            </a:r>
            <a:r>
              <a:rPr lang="en-GB" sz="2800" i="1" dirty="0"/>
              <a:t>and who have made plain for future explorers— the path in which henceforward they must all proceed—</a:t>
            </a:r>
            <a:r>
              <a:rPr lang="en-GB" sz="2800" i="1" dirty="0" smtClean="0"/>
              <a:t>’</a:t>
            </a:r>
            <a:endParaRPr lang="en-GB" sz="2800" i="1" dirty="0"/>
          </a:p>
          <a:p>
            <a:pPr algn="ctr">
              <a:buNone/>
            </a:pPr>
            <a:endParaRPr lang="en-GB" sz="2800" dirty="0" smtClean="0"/>
          </a:p>
          <a:p>
            <a:pPr algn="ctr">
              <a:buNone/>
            </a:pPr>
            <a:endParaRPr lang="en-GB" sz="2800" i="1" dirty="0"/>
          </a:p>
          <a:p>
            <a:pPr algn="ctr">
              <a:buNone/>
            </a:pPr>
            <a:r>
              <a:rPr lang="en-GB" sz="2600" i="1" dirty="0" smtClean="0"/>
              <a:t>Lydia </a:t>
            </a:r>
            <a:r>
              <a:rPr lang="en-GB" sz="2600" i="1" dirty="0"/>
              <a:t>Becker to Charles </a:t>
            </a:r>
            <a:r>
              <a:rPr lang="en-GB" sz="2600" i="1" dirty="0" smtClean="0"/>
              <a:t>Darwin, 30 March 1864</a:t>
            </a:r>
            <a:endParaRPr lang="en-GB" sz="2600" i="1" dirty="0"/>
          </a:p>
        </p:txBody>
      </p:sp>
      <p:sp>
        <p:nvSpPr>
          <p:cNvPr id="3" name="Title 2"/>
          <p:cNvSpPr>
            <a:spLocks noGrp="1"/>
          </p:cNvSpPr>
          <p:nvPr>
            <p:ph type="title"/>
          </p:nvPr>
        </p:nvSpPr>
        <p:spPr/>
        <p:txBody>
          <a:bodyPr/>
          <a:lstStyle/>
          <a:p>
            <a:pPr algn="ctr"/>
            <a:r>
              <a:rPr lang="en-GB" dirty="0" smtClean="0"/>
              <a:t>Becker writing to Darwin</a:t>
            </a:r>
            <a:endParaRPr lang="en-GB" dirty="0"/>
          </a:p>
        </p:txBody>
      </p:sp>
    </p:spTree>
    <p:extLst>
      <p:ext uri="{BB962C8B-B14F-4D97-AF65-F5344CB8AC3E}">
        <p14:creationId xmlns:p14="http://schemas.microsoft.com/office/powerpoint/2010/main" xmlns="" val="77533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pPr marL="0" indent="0" algn="r">
              <a:buNone/>
            </a:pPr>
            <a:endParaRPr lang="en-GB" i="1" dirty="0" smtClean="0"/>
          </a:p>
          <a:p>
            <a:pPr marL="0" indent="0" algn="r">
              <a:buNone/>
            </a:pPr>
            <a:r>
              <a:rPr lang="en-GB" i="1" dirty="0" smtClean="0"/>
              <a:t>‘</a:t>
            </a:r>
            <a:r>
              <a:rPr lang="en-GB" i="1" dirty="0"/>
              <a:t>All your remarks, criticisms doubts and corrections are excellent, excellent, excellent</a:t>
            </a:r>
            <a:r>
              <a:rPr lang="en-GB" dirty="0"/>
              <a:t>’ </a:t>
            </a:r>
            <a:endParaRPr lang="en-GB" dirty="0" smtClean="0"/>
          </a:p>
          <a:p>
            <a:pPr marL="0" indent="0" algn="r">
              <a:buNone/>
            </a:pPr>
            <a:endParaRPr lang="en-GB" dirty="0" smtClean="0"/>
          </a:p>
          <a:p>
            <a:pPr marL="0" indent="0" algn="r">
              <a:buNone/>
            </a:pPr>
            <a:r>
              <a:rPr lang="en-GB" sz="2400" dirty="0" smtClean="0"/>
              <a:t>Charles </a:t>
            </a:r>
            <a:r>
              <a:rPr lang="en-GB" sz="2400" dirty="0"/>
              <a:t>Darwin to Henrietta Darwin, 26 July </a:t>
            </a:r>
            <a:r>
              <a:rPr lang="en-GB" sz="2400" dirty="0" smtClean="0"/>
              <a:t>1867</a:t>
            </a:r>
            <a:r>
              <a:rPr lang="en-GB" dirty="0" smtClean="0"/>
              <a:t>.</a:t>
            </a:r>
            <a:endParaRPr lang="en-GB" dirty="0"/>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xmlns="" val="0"/>
              </a:ext>
            </a:extLst>
          </a:blip>
          <a:srcRect t="10983" b="10983"/>
          <a:stretch>
            <a:fillRect/>
          </a:stretch>
        </p:blipFill>
        <p:spPr/>
      </p:pic>
      <p:sp>
        <p:nvSpPr>
          <p:cNvPr id="4" name="Title 3"/>
          <p:cNvSpPr>
            <a:spLocks noGrp="1"/>
          </p:cNvSpPr>
          <p:nvPr>
            <p:ph type="title"/>
          </p:nvPr>
        </p:nvSpPr>
        <p:spPr/>
        <p:txBody>
          <a:bodyPr/>
          <a:lstStyle/>
          <a:p>
            <a:pPr algn="ctr"/>
            <a:r>
              <a:rPr lang="en-GB" dirty="0" smtClean="0"/>
              <a:t>Closer to home: Henrietta Darwin </a:t>
            </a:r>
            <a:endParaRPr lang="en-GB" dirty="0"/>
          </a:p>
        </p:txBody>
      </p:sp>
    </p:spTree>
    <p:extLst>
      <p:ext uri="{BB962C8B-B14F-4D97-AF65-F5344CB8AC3E}">
        <p14:creationId xmlns:p14="http://schemas.microsoft.com/office/powerpoint/2010/main" xmlns="" val="2046187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R-KEYNES-M-00002-00027-000-00001.jpg"/>
          <p:cNvPicPr>
            <a:picLocks noGrp="1" noChangeAspect="1"/>
          </p:cNvPicPr>
          <p:nvPr>
            <p:ph sz="half" idx="2"/>
          </p:nvPr>
        </p:nvPicPr>
        <p:blipFill>
          <a:blip r:embed="rId3"/>
          <a:stretch>
            <a:fillRect/>
          </a:stretch>
        </p:blipFill>
        <p:spPr>
          <a:xfrm>
            <a:off x="5035550" y="1675606"/>
            <a:ext cx="4375150" cy="4375150"/>
          </a:xfrm>
          <a:ln w="38100">
            <a:solidFill>
              <a:schemeClr val="tx1"/>
            </a:solidFill>
          </a:ln>
        </p:spPr>
      </p:pic>
      <p:pic>
        <p:nvPicPr>
          <p:cNvPr id="5" name="Picture Placeholder 4" descr="MS-DAR-00225-000-00119.jpg"/>
          <p:cNvPicPr>
            <a:picLocks noGrp="1" noChangeAspect="1"/>
          </p:cNvPicPr>
          <p:nvPr>
            <p:ph type="pic" sz="quarter" idx="10"/>
          </p:nvPr>
        </p:nvPicPr>
        <p:blipFill>
          <a:blip r:embed="rId4"/>
          <a:srcRect t="9682" b="9682"/>
          <a:stretch>
            <a:fillRect/>
          </a:stretch>
        </p:blipFill>
        <p:spPr/>
      </p:pic>
      <p:sp>
        <p:nvSpPr>
          <p:cNvPr id="4" name="Title 3"/>
          <p:cNvSpPr>
            <a:spLocks noGrp="1"/>
          </p:cNvSpPr>
          <p:nvPr>
            <p:ph type="title"/>
          </p:nvPr>
        </p:nvSpPr>
        <p:spPr/>
        <p:txBody>
          <a:bodyPr/>
          <a:lstStyle/>
          <a:p>
            <a:pPr algn="ctr"/>
            <a:r>
              <a:rPr lang="en-GB" dirty="0" smtClean="0"/>
              <a:t>Evolution and beyond</a:t>
            </a:r>
            <a:endParaRPr lang="en-GB" dirty="0"/>
          </a:p>
        </p:txBody>
      </p:sp>
    </p:spTree>
    <p:extLst>
      <p:ext uri="{BB962C8B-B14F-4D97-AF65-F5344CB8AC3E}">
        <p14:creationId xmlns:p14="http://schemas.microsoft.com/office/powerpoint/2010/main" xmlns="" val="23515462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GB" sz="1200" b="1" dirty="0" smtClean="0"/>
              <a:t>Images</a:t>
            </a:r>
          </a:p>
          <a:p>
            <a:pPr>
              <a:buNone/>
            </a:pPr>
            <a:r>
              <a:rPr lang="en-GB" sz="1200" dirty="0" smtClean="0"/>
              <a:t>Slide 2: 	 Artwork based on sketch of Darwin by George Richmond held at Cambridge </a:t>
            </a:r>
            <a:r>
              <a:rPr lang="en-GB" sz="1200" dirty="0" smtClean="0"/>
              <a:t>University </a:t>
            </a:r>
            <a:r>
              <a:rPr lang="en-GB" sz="1200" dirty="0" smtClean="0"/>
              <a:t>Library, DAR 225:119, </a:t>
            </a:r>
            <a:endParaRPr lang="en-GB" sz="1200" dirty="0" smtClean="0"/>
          </a:p>
          <a:p>
            <a:pPr>
              <a:buNone/>
            </a:pPr>
            <a:r>
              <a:rPr lang="en-GB" sz="1200" dirty="0" smtClean="0"/>
              <a:t>			DAR 14.6</a:t>
            </a:r>
            <a:endParaRPr lang="en-GB" sz="1200" dirty="0" smtClean="0"/>
          </a:p>
          <a:p>
            <a:pPr>
              <a:buNone/>
            </a:pPr>
            <a:r>
              <a:rPr lang="en-GB" sz="1200" dirty="0" smtClean="0"/>
              <a:t>Slide 3:	</a:t>
            </a:r>
            <a:r>
              <a:rPr lang="en-GB" sz="1200" dirty="0" smtClean="0"/>
              <a:t>	Cambridge </a:t>
            </a:r>
            <a:r>
              <a:rPr lang="en-GB" sz="1200" dirty="0" smtClean="0"/>
              <a:t>University Library </a:t>
            </a:r>
          </a:p>
          <a:p>
            <a:pPr>
              <a:buNone/>
            </a:pPr>
            <a:r>
              <a:rPr lang="en-GB" sz="1200" dirty="0" smtClean="0"/>
              <a:t>Slide 4: 	US National Library of Medicine IMH (B014334), CUL (DAR 97: B4)</a:t>
            </a:r>
          </a:p>
          <a:p>
            <a:pPr>
              <a:buNone/>
            </a:pPr>
            <a:r>
              <a:rPr lang="en-GB" sz="1200" dirty="0" smtClean="0"/>
              <a:t>Slide 5: 	CUL, map data by Free Vector Maps </a:t>
            </a:r>
          </a:p>
          <a:p>
            <a:pPr>
              <a:buNone/>
            </a:pPr>
            <a:r>
              <a:rPr lang="en-GB" sz="1200" dirty="0" smtClean="0"/>
              <a:t>Slide 6:	</a:t>
            </a:r>
            <a:r>
              <a:rPr lang="en-GB" sz="1200" dirty="0" smtClean="0"/>
              <a:t>	Brooklyn </a:t>
            </a:r>
            <a:r>
              <a:rPr lang="en-GB" sz="1200" dirty="0" smtClean="0"/>
              <a:t>Museum, gift of Emily Winthrop Miles (CC by 3.0), Josiah Wedgwood NPG </a:t>
            </a:r>
            <a:r>
              <a:rPr lang="en-GB" sz="1200" dirty="0" smtClean="0"/>
              <a:t>(</a:t>
            </a:r>
            <a:r>
              <a:rPr lang="en-GB" sz="1200" dirty="0" smtClean="0"/>
              <a:t>D376630) © National Portrait </a:t>
            </a:r>
            <a:r>
              <a:rPr lang="en-GB" sz="1200" dirty="0" smtClean="0"/>
              <a:t>		Gallery </a:t>
            </a:r>
            <a:r>
              <a:rPr lang="en-GB" sz="1200" dirty="0" smtClean="0"/>
              <a:t>, London (CC by-NC-ND 3.0)</a:t>
            </a:r>
          </a:p>
          <a:p>
            <a:pPr>
              <a:buNone/>
            </a:pPr>
            <a:r>
              <a:rPr lang="en-GB" sz="1200" dirty="0" smtClean="0"/>
              <a:t>Slide </a:t>
            </a:r>
            <a:r>
              <a:rPr lang="en-GB" sz="1200" dirty="0" smtClean="0"/>
              <a:t>7:		</a:t>
            </a:r>
            <a:r>
              <a:rPr lang="en-GB" sz="1200" dirty="0" smtClean="0"/>
              <a:t>CUL (DAR 225:29a</a:t>
            </a:r>
            <a:r>
              <a:rPr lang="en-GB" sz="1200" dirty="0" smtClean="0"/>
              <a:t>, CUL, artwork based on DAR </a:t>
            </a:r>
            <a:r>
              <a:rPr lang="en-GB" sz="1200" dirty="0" smtClean="0"/>
              <a:t>233.1:17</a:t>
            </a:r>
            <a:r>
              <a:rPr lang="en-GB" sz="1200" dirty="0" smtClean="0"/>
              <a:t>, </a:t>
            </a:r>
            <a:r>
              <a:rPr lang="en-GB" sz="1200" dirty="0" smtClean="0"/>
              <a:t>DAR 233.2:18)</a:t>
            </a:r>
          </a:p>
          <a:p>
            <a:pPr>
              <a:buNone/>
            </a:pPr>
            <a:r>
              <a:rPr lang="en-GB" sz="1200" dirty="0" smtClean="0"/>
              <a:t>Slide 8:		</a:t>
            </a:r>
            <a:r>
              <a:rPr lang="en-GB" sz="1200" dirty="0" smtClean="0"/>
              <a:t>Down House hothouse, </a:t>
            </a:r>
            <a:r>
              <a:rPr lang="en-GB" sz="1200" i="1" dirty="0" smtClean="0"/>
              <a:t>Century Illustrated Monthly Magazine</a:t>
            </a:r>
            <a:r>
              <a:rPr lang="en-GB" sz="1200" dirty="0" smtClean="0"/>
              <a:t>, January </a:t>
            </a:r>
            <a:r>
              <a:rPr lang="en-GB" sz="1200" dirty="0" smtClean="0"/>
              <a:t>1833, Down House and woodland</a:t>
            </a:r>
            <a:r>
              <a:rPr lang="en-GB" sz="1200" dirty="0" smtClean="0"/>
              <a:t>, DCP </a:t>
            </a:r>
            <a:r>
              <a:rPr lang="en-GB" sz="1200" dirty="0" smtClean="0"/>
              <a:t>		with permission </a:t>
            </a:r>
            <a:r>
              <a:rPr lang="en-GB" sz="1200" dirty="0" smtClean="0"/>
              <a:t>from Down House</a:t>
            </a:r>
          </a:p>
          <a:p>
            <a:pPr>
              <a:buNone/>
            </a:pPr>
            <a:r>
              <a:rPr lang="en-GB" sz="1200" dirty="0" smtClean="0"/>
              <a:t>Slide </a:t>
            </a:r>
            <a:r>
              <a:rPr lang="en-GB" sz="1200" dirty="0" smtClean="0"/>
              <a:t>9:		Lydia Becker and other suffragists, image by archive.org, digitised by Google</a:t>
            </a:r>
          </a:p>
          <a:p>
            <a:pPr>
              <a:buNone/>
            </a:pPr>
            <a:r>
              <a:rPr lang="en-GB" sz="1200" dirty="0" smtClean="0"/>
              <a:t>Slide 10:	Lady Florence Dixie </a:t>
            </a:r>
            <a:r>
              <a:rPr lang="en-GB" sz="1200" dirty="0" smtClean="0"/>
              <a:t>(NPGD16189) </a:t>
            </a:r>
            <a:r>
              <a:rPr lang="en-GB" sz="1200" dirty="0" smtClean="0"/>
              <a:t>© National Portrait </a:t>
            </a:r>
            <a:r>
              <a:rPr lang="en-GB" sz="1200" dirty="0" smtClean="0"/>
              <a:t>Gallery, </a:t>
            </a:r>
            <a:r>
              <a:rPr lang="en-GB" sz="1200" dirty="0" smtClean="0"/>
              <a:t>London (CC by-NC-ND 3.0), Mary Treat, courtesy of </a:t>
            </a:r>
            <a:r>
              <a:rPr lang="en-GB" sz="1200" dirty="0" smtClean="0"/>
              <a:t>		</a:t>
            </a:r>
            <a:r>
              <a:rPr lang="en-GB" sz="1200" dirty="0" smtClean="0"/>
              <a:t>Vineland </a:t>
            </a:r>
            <a:r>
              <a:rPr lang="en-GB" sz="1200" dirty="0" smtClean="0"/>
              <a:t>Historical and Antiquarian Society, Lydia Becker, </a:t>
            </a:r>
            <a:r>
              <a:rPr lang="en-GB" sz="1200" dirty="0" smtClean="0"/>
              <a:t>CUL (NPR.c.53)</a:t>
            </a:r>
            <a:r>
              <a:rPr lang="en-GB" sz="1200" dirty="0" smtClean="0"/>
              <a:t>.</a:t>
            </a:r>
            <a:endParaRPr lang="en-GB" sz="1200" dirty="0" smtClean="0"/>
          </a:p>
          <a:p>
            <a:pPr>
              <a:buNone/>
            </a:pPr>
            <a:r>
              <a:rPr lang="en-GB" sz="1200" dirty="0" smtClean="0"/>
              <a:t>Slide 11:	 Lady Florence </a:t>
            </a:r>
            <a:r>
              <a:rPr lang="en-GB" sz="1200" dirty="0" smtClean="0"/>
              <a:t>Dixie (NPGD16189), </a:t>
            </a:r>
            <a:r>
              <a:rPr lang="en-GB" sz="1200" dirty="0" smtClean="0"/>
              <a:t>© National Portrait Gallery , London (CC by-NC-ND 3.0), </a:t>
            </a:r>
            <a:r>
              <a:rPr lang="en-GB" sz="1200" dirty="0" smtClean="0"/>
              <a:t>jaguar image, 			Biodiversity Heritage </a:t>
            </a:r>
            <a:r>
              <a:rPr lang="en-GB" sz="1200" dirty="0" smtClean="0"/>
              <a:t>Library, digitised by NCSU libraries</a:t>
            </a:r>
          </a:p>
          <a:p>
            <a:pPr>
              <a:buNone/>
            </a:pPr>
            <a:r>
              <a:rPr lang="en-GB" sz="1200" dirty="0" smtClean="0"/>
              <a:t>Slide 12: 	Mary Treat, courtesy of the Vineland Historical and Antiquarian Society</a:t>
            </a:r>
          </a:p>
          <a:p>
            <a:pPr>
              <a:buNone/>
            </a:pPr>
            <a:r>
              <a:rPr lang="en-GB" sz="1200" dirty="0" smtClean="0"/>
              <a:t>Slide 13:	Lydia Becker, Cambridge University Library  (CUL </a:t>
            </a:r>
            <a:r>
              <a:rPr lang="en-GB" sz="1200" dirty="0" smtClean="0"/>
              <a:t>NPR.c.53</a:t>
            </a:r>
            <a:r>
              <a:rPr lang="en-GB" sz="1200" dirty="0" smtClean="0"/>
              <a:t>), Image from archive.org. Digitised by 				University of Toronto - </a:t>
            </a:r>
            <a:r>
              <a:rPr lang="en-GB" sz="1200" dirty="0" err="1" smtClean="0"/>
              <a:t>Robarts</a:t>
            </a:r>
            <a:r>
              <a:rPr lang="en-GB" sz="1200" dirty="0" smtClean="0"/>
              <a:t> Library</a:t>
            </a:r>
          </a:p>
          <a:p>
            <a:pPr>
              <a:buNone/>
            </a:pPr>
            <a:r>
              <a:rPr lang="en-GB" sz="1200" dirty="0" smtClean="0"/>
              <a:t>Slide 15: 	</a:t>
            </a:r>
            <a:r>
              <a:rPr lang="en-GB" sz="1200" dirty="0" smtClean="0"/>
              <a:t>CUL (DAR </a:t>
            </a:r>
            <a:r>
              <a:rPr lang="en-GB" sz="1200" dirty="0" smtClean="0"/>
              <a:t>225: 52)</a:t>
            </a:r>
          </a:p>
          <a:p>
            <a:pPr>
              <a:buNone/>
            </a:pPr>
            <a:r>
              <a:rPr lang="en-GB" sz="1200" dirty="0" smtClean="0"/>
              <a:t>Slide 16: 	Cambridge University Library (</a:t>
            </a:r>
            <a:r>
              <a:rPr lang="en-GB" sz="1200" dirty="0" smtClean="0"/>
              <a:t>DAR-225.19, </a:t>
            </a:r>
            <a:r>
              <a:rPr lang="en-GB" sz="1200" dirty="0" smtClean="0"/>
              <a:t>Keynes.M2.27)</a:t>
            </a:r>
          </a:p>
          <a:p>
            <a:pPr>
              <a:buNone/>
            </a:pPr>
            <a:endParaRPr lang="en-GB" sz="1200" dirty="0" smtClean="0"/>
          </a:p>
          <a:p>
            <a:pPr>
              <a:buNone/>
            </a:pPr>
            <a:endParaRPr lang="en-GB" sz="1400" dirty="0" smtClean="0"/>
          </a:p>
          <a:p>
            <a:pPr>
              <a:buNone/>
            </a:pPr>
            <a:endParaRPr lang="en-GB" sz="1400" dirty="0" smtClean="0"/>
          </a:p>
          <a:p>
            <a:pPr>
              <a:buNone/>
            </a:pPr>
            <a:endParaRPr lang="en-GB" sz="1600" dirty="0" smtClean="0"/>
          </a:p>
        </p:txBody>
      </p:sp>
      <p:sp>
        <p:nvSpPr>
          <p:cNvPr id="3" name="Title 2"/>
          <p:cNvSpPr>
            <a:spLocks noGrp="1"/>
          </p:cNvSpPr>
          <p:nvPr>
            <p:ph type="title"/>
          </p:nvPr>
        </p:nvSpPr>
        <p:spPr/>
        <p:txBody>
          <a:bodyPr/>
          <a:lstStyle/>
          <a:p>
            <a:pPr algn="ctr"/>
            <a:r>
              <a:rPr lang="en-GB" dirty="0" smtClean="0"/>
              <a:t>Acknowledgements </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MS-DAR-00141-000-00006-r4.jpg"/>
          <p:cNvPicPr>
            <a:picLocks noGrp="1" noChangeAspect="1"/>
          </p:cNvPicPr>
          <p:nvPr>
            <p:ph type="pic" sz="quarter" idx="11"/>
          </p:nvPr>
        </p:nvPicPr>
        <p:blipFill>
          <a:blip r:embed="rId3"/>
          <a:srcRect t="15080" b="15080"/>
          <a:stretch>
            <a:fillRect/>
          </a:stretch>
        </p:blipFill>
        <p:spPr/>
      </p:pic>
      <p:pic>
        <p:nvPicPr>
          <p:cNvPr id="6" name="Picture Placeholder 5" descr="MS-DAR-00225-000-00119.jpg"/>
          <p:cNvPicPr>
            <a:picLocks noGrp="1" noChangeAspect="1"/>
          </p:cNvPicPr>
          <p:nvPr>
            <p:ph type="pic" sz="quarter" idx="12"/>
          </p:nvPr>
        </p:nvPicPr>
        <p:blipFill>
          <a:blip r:embed="rId4"/>
          <a:srcRect t="9700" b="9700"/>
          <a:stretch>
            <a:fillRect/>
          </a:stretch>
        </p:blipFill>
        <p:spPr/>
      </p:pic>
      <p:sp>
        <p:nvSpPr>
          <p:cNvPr id="5" name="Title 4"/>
          <p:cNvSpPr>
            <a:spLocks noGrp="1"/>
          </p:cNvSpPr>
          <p:nvPr>
            <p:ph type="title"/>
          </p:nvPr>
        </p:nvSpPr>
        <p:spPr/>
        <p:txBody>
          <a:bodyPr/>
          <a:lstStyle/>
          <a:p>
            <a:pPr algn="ctr"/>
            <a:r>
              <a:rPr lang="en-GB" dirty="0" smtClean="0"/>
              <a:t>Who was Charles Darwin?</a:t>
            </a:r>
            <a:endParaRPr lang="en-GB" dirty="0"/>
          </a:p>
        </p:txBody>
      </p:sp>
      <p:pic>
        <p:nvPicPr>
          <p:cNvPr id="7" name="Picture Placeholder 6" descr="Richmond_Darwin-sketch-1839-coloured-smaller.jpg"/>
          <p:cNvPicPr>
            <a:picLocks noGrp="1" noChangeAspect="1"/>
          </p:cNvPicPr>
          <p:nvPr>
            <p:ph type="pic" sz="quarter" idx="10"/>
          </p:nvPr>
        </p:nvPicPr>
        <p:blipFill>
          <a:blip r:embed="rId5"/>
          <a:srcRect t="12825" b="12825"/>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rists_d129_008-from-exhibition.jpg"/>
          <p:cNvPicPr>
            <a:picLocks noGrp="1" noChangeAspect="1"/>
          </p:cNvPicPr>
          <p:nvPr>
            <p:ph sz="half" idx="2"/>
          </p:nvPr>
        </p:nvPicPr>
        <p:blipFill>
          <a:blip r:embed="rId3"/>
          <a:stretch>
            <a:fillRect/>
          </a:stretch>
        </p:blipFill>
        <p:spPr>
          <a:xfrm>
            <a:off x="5455736" y="1600200"/>
            <a:ext cx="3534777" cy="4525963"/>
          </a:xfrm>
          <a:ln w="38100">
            <a:solidFill>
              <a:srgbClr val="412D46"/>
            </a:solidFill>
          </a:ln>
        </p:spPr>
      </p:pic>
      <p:pic>
        <p:nvPicPr>
          <p:cNvPr id="5" name="Picture Placeholder 4" descr="Richmond_Darwin-sketch-1839-coloured-smaller.jpg"/>
          <p:cNvPicPr>
            <a:picLocks noGrp="1" noChangeAspect="1"/>
          </p:cNvPicPr>
          <p:nvPr>
            <p:ph type="pic" sz="quarter" idx="10"/>
          </p:nvPr>
        </p:nvPicPr>
        <p:blipFill>
          <a:blip r:embed="rId4"/>
          <a:srcRect t="12825" b="12825"/>
          <a:stretch>
            <a:fillRect/>
          </a:stretch>
        </p:blipFill>
        <p:spPr/>
      </p:pic>
      <p:sp>
        <p:nvSpPr>
          <p:cNvPr id="4" name="Title 3"/>
          <p:cNvSpPr>
            <a:spLocks noGrp="1"/>
          </p:cNvSpPr>
          <p:nvPr>
            <p:ph type="title"/>
          </p:nvPr>
        </p:nvSpPr>
        <p:spPr/>
        <p:txBody>
          <a:bodyPr/>
          <a:lstStyle/>
          <a:p>
            <a:pPr algn="ctr"/>
            <a:r>
              <a:rPr lang="en-GB" dirty="0" smtClean="0"/>
              <a:t>Darwin as a young man</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enslow_offer_letter short.jpg"/>
          <p:cNvPicPr>
            <a:picLocks noGrp="1" noChangeAspect="1"/>
          </p:cNvPicPr>
          <p:nvPr>
            <p:ph sz="half" idx="2"/>
          </p:nvPr>
        </p:nvPicPr>
        <p:blipFill>
          <a:blip r:embed="rId3"/>
          <a:stretch>
            <a:fillRect/>
          </a:stretch>
        </p:blipFill>
        <p:spPr>
          <a:xfrm>
            <a:off x="5393382" y="1600200"/>
            <a:ext cx="3659485" cy="4525963"/>
          </a:xfrm>
          <a:ln w="38100">
            <a:solidFill>
              <a:srgbClr val="412D46"/>
            </a:solidFill>
          </a:ln>
        </p:spPr>
      </p:pic>
      <p:pic>
        <p:nvPicPr>
          <p:cNvPr id="5" name="Picture Placeholder 4" descr="HENSLOW-J-S-01-02235.jpg"/>
          <p:cNvPicPr>
            <a:picLocks noGrp="1" noChangeAspect="1"/>
          </p:cNvPicPr>
          <p:nvPr>
            <p:ph type="pic" sz="quarter" idx="10"/>
          </p:nvPr>
        </p:nvPicPr>
        <p:blipFill>
          <a:blip r:embed="rId4"/>
          <a:srcRect t="8782" b="8782"/>
          <a:stretch>
            <a:fillRect/>
          </a:stretch>
        </p:blipFill>
        <p:spPr>
          <a:ln>
            <a:solidFill>
              <a:srgbClr val="412D46"/>
            </a:solidFill>
          </a:ln>
        </p:spPr>
      </p:pic>
      <p:sp>
        <p:nvSpPr>
          <p:cNvPr id="4" name="Title 3"/>
          <p:cNvSpPr>
            <a:spLocks noGrp="1"/>
          </p:cNvSpPr>
          <p:nvPr>
            <p:ph type="title"/>
          </p:nvPr>
        </p:nvSpPr>
        <p:spPr>
          <a:xfrm>
            <a:off x="1021404" y="274638"/>
            <a:ext cx="8621813" cy="1143000"/>
          </a:xfrm>
        </p:spPr>
        <p:txBody>
          <a:bodyPr>
            <a:normAutofit fontScale="90000"/>
          </a:bodyPr>
          <a:lstStyle/>
          <a:p>
            <a:pPr algn="ctr"/>
            <a:r>
              <a:rPr lang="en-GB" dirty="0" smtClean="0"/>
              <a:t>The offer to join the voyage </a:t>
            </a:r>
            <a:br>
              <a:rPr lang="en-GB" dirty="0" smtClean="0"/>
            </a:br>
            <a:r>
              <a:rPr lang="en-GB" dirty="0" smtClean="0"/>
              <a:t>of a lifetime</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agle-Voyage-Route-01.jpg"/>
          <p:cNvPicPr>
            <a:picLocks noGrp="1" noChangeAspect="1"/>
          </p:cNvPicPr>
          <p:nvPr>
            <p:ph idx="1"/>
          </p:nvPr>
        </p:nvPicPr>
        <p:blipFill>
          <a:blip r:embed="rId3"/>
          <a:stretch>
            <a:fillRect/>
          </a:stretch>
        </p:blipFill>
        <p:spPr>
          <a:xfrm>
            <a:off x="1959429" y="1600200"/>
            <a:ext cx="6697631" cy="4735225"/>
          </a:xfrm>
          <a:ln w="38100">
            <a:solidFill>
              <a:schemeClr val="tx1"/>
            </a:solidFill>
          </a:ln>
        </p:spPr>
      </p:pic>
      <p:sp>
        <p:nvSpPr>
          <p:cNvPr id="3" name="Title 2"/>
          <p:cNvSpPr>
            <a:spLocks noGrp="1"/>
          </p:cNvSpPr>
          <p:nvPr>
            <p:ph type="title"/>
          </p:nvPr>
        </p:nvSpPr>
        <p:spPr/>
        <p:txBody>
          <a:bodyPr/>
          <a:lstStyle/>
          <a:p>
            <a:pPr algn="ctr"/>
            <a:r>
              <a:rPr lang="en-GB" dirty="0" smtClean="0"/>
              <a:t>Where did HMS </a:t>
            </a:r>
            <a:r>
              <a:rPr lang="en-GB" i="1" dirty="0" smtClean="0"/>
              <a:t>Beagle</a:t>
            </a:r>
            <a:r>
              <a:rPr lang="en-GB" dirty="0" smtClean="0"/>
              <a:t> go?</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egatherium-2.jpg"/>
          <p:cNvPicPr>
            <a:picLocks noGrp="1" noChangeAspect="1"/>
          </p:cNvPicPr>
          <p:nvPr>
            <p:ph sz="half" idx="1"/>
          </p:nvPr>
        </p:nvPicPr>
        <p:blipFill>
          <a:blip r:embed="rId3"/>
          <a:stretch>
            <a:fillRect/>
          </a:stretch>
        </p:blipFill>
        <p:spPr>
          <a:xfrm>
            <a:off x="5630977" y="1800624"/>
            <a:ext cx="4012240" cy="4175068"/>
          </a:xfrm>
          <a:ln>
            <a:solidFill>
              <a:srgbClr val="412D46"/>
            </a:solidFill>
          </a:ln>
        </p:spPr>
      </p:pic>
      <p:pic>
        <p:nvPicPr>
          <p:cNvPr id="5" name="Content Placeholder 4" descr="Hart-McLeod-029586.jpg"/>
          <p:cNvPicPr>
            <a:picLocks noGrp="1" noChangeAspect="1"/>
          </p:cNvPicPr>
          <p:nvPr>
            <p:ph sz="half" idx="2"/>
          </p:nvPr>
        </p:nvPicPr>
        <p:blipFill>
          <a:blip r:embed="rId4"/>
          <a:stretch>
            <a:fillRect/>
          </a:stretch>
        </p:blipFill>
        <p:spPr>
          <a:xfrm>
            <a:off x="1095643" y="1800624"/>
            <a:ext cx="3993882" cy="3993882"/>
          </a:xfrm>
          <a:ln w="38100">
            <a:solidFill>
              <a:srgbClr val="412D46"/>
            </a:solidFill>
          </a:ln>
        </p:spPr>
      </p:pic>
      <p:sp>
        <p:nvSpPr>
          <p:cNvPr id="4" name="Title 3"/>
          <p:cNvSpPr>
            <a:spLocks noGrp="1"/>
          </p:cNvSpPr>
          <p:nvPr>
            <p:ph type="title"/>
          </p:nvPr>
        </p:nvSpPr>
        <p:spPr/>
        <p:txBody>
          <a:bodyPr/>
          <a:lstStyle/>
          <a:p>
            <a:pPr algn="ctr"/>
            <a:r>
              <a:rPr lang="en-GB" dirty="0" smtClean="0"/>
              <a:t>Specimens big and small</a:t>
            </a:r>
            <a:endParaRPr lang="en-GB" dirty="0"/>
          </a:p>
        </p:txBody>
      </p:sp>
      <p:pic>
        <p:nvPicPr>
          <p:cNvPr id="7" name="Picture Placeholder 7" descr="Hart-McLeod-029607.jpg"/>
          <p:cNvPicPr>
            <a:picLocks noChangeAspect="1"/>
          </p:cNvPicPr>
          <p:nvPr/>
        </p:nvPicPr>
        <p:blipFill>
          <a:blip r:embed="rId5"/>
          <a:srcRect l="6369" r="6369"/>
          <a:stretch>
            <a:fillRect/>
          </a:stretch>
        </p:blipFill>
        <p:spPr>
          <a:xfrm>
            <a:off x="4365070" y="4783756"/>
            <a:ext cx="1964870" cy="1964870"/>
          </a:xfrm>
          <a:prstGeom prst="rect">
            <a:avLst/>
          </a:prstGeom>
          <a:ln w="38100" cap="rnd" cmpd="sng">
            <a:solidFill>
              <a:srgbClr val="412D46"/>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GB" dirty="0" smtClean="0"/>
              <a:t>Life after the voyage </a:t>
            </a:r>
            <a:endParaRPr lang="en-GB" dirty="0"/>
          </a:p>
        </p:txBody>
      </p:sp>
      <p:pic>
        <p:nvPicPr>
          <p:cNvPr id="9" name="Picture Placeholder 8" descr="DAR_233-2-18.jpg"/>
          <p:cNvPicPr>
            <a:picLocks noGrp="1" noChangeAspect="1"/>
          </p:cNvPicPr>
          <p:nvPr>
            <p:ph type="pic" sz="quarter" idx="11"/>
          </p:nvPr>
        </p:nvPicPr>
        <p:blipFill>
          <a:blip r:embed="rId3"/>
          <a:srcRect l="12666" r="12666"/>
          <a:stretch>
            <a:fillRect/>
          </a:stretch>
        </p:blipFill>
        <p:spPr/>
      </p:pic>
      <p:pic>
        <p:nvPicPr>
          <p:cNvPr id="12" name="Picture Placeholder 11" descr="29a_1.jpg"/>
          <p:cNvPicPr>
            <a:picLocks noGrp="1" noChangeAspect="1"/>
          </p:cNvPicPr>
          <p:nvPr>
            <p:ph type="pic" sz="quarter" idx="12"/>
          </p:nvPr>
        </p:nvPicPr>
        <p:blipFill>
          <a:blip r:embed="rId4"/>
          <a:srcRect l="12450" r="12450"/>
          <a:stretch>
            <a:fillRect/>
          </a:stretch>
        </p:blipFill>
        <p:spPr/>
      </p:pic>
      <p:pic>
        <p:nvPicPr>
          <p:cNvPr id="8" name="Picture Placeholder 7" descr="MS-DAR-00233-00001-000-00017_Emma_Darwin (1).jpg"/>
          <p:cNvPicPr>
            <a:picLocks noGrp="1" noChangeAspect="1"/>
          </p:cNvPicPr>
          <p:nvPr>
            <p:ph type="pic" sz="quarter" idx="10"/>
          </p:nvPr>
        </p:nvPicPr>
        <p:blipFill>
          <a:blip r:embed="rId5"/>
          <a:srcRect t="9102" b="9102"/>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 xmlns:a14="http://schemas.microsoft.com/office/drawing/2010/main" val="0"/>
              </a:ext>
            </a:extLst>
          </a:blip>
          <a:srcRect t="18767" b="18767"/>
          <a:stretch>
            <a:fillRect/>
          </a:stretch>
        </p:blipFill>
        <p:spPr>
          <a:xfrm>
            <a:off x="1269263" y="1590306"/>
            <a:ext cx="4360358" cy="4532037"/>
          </a:xfrm>
        </p:spPr>
      </p:pic>
      <p:sp>
        <p:nvSpPr>
          <p:cNvPr id="4" name="Title 3"/>
          <p:cNvSpPr>
            <a:spLocks noGrp="1"/>
          </p:cNvSpPr>
          <p:nvPr>
            <p:ph type="title"/>
          </p:nvPr>
        </p:nvSpPr>
        <p:spPr/>
        <p:txBody>
          <a:bodyPr/>
          <a:lstStyle/>
          <a:p>
            <a:pPr algn="ctr"/>
            <a:r>
              <a:rPr lang="en-GB" dirty="0" smtClean="0"/>
              <a:t>Life at Down House</a:t>
            </a:r>
            <a:endParaRPr lang="en-GB" dirty="0"/>
          </a:p>
        </p:txBody>
      </p:sp>
      <p:pic>
        <p:nvPicPr>
          <p:cNvPr id="8" name="Content Placeholder 7"/>
          <p:cNvPicPr>
            <a:picLocks noGrp="1" noChangeAspect="1"/>
          </p:cNvPicPr>
          <p:nvPr>
            <p:ph sz="half" idx="2"/>
          </p:nvPr>
        </p:nvPicPr>
        <p:blipFill>
          <a:blip r:embed="rId4">
            <a:extLst>
              <a:ext uri="{28A0092B-C50C-407E-A947-70E740481C1C}">
                <a14:useLocalDpi xmlns="" xmlns:a14="http://schemas.microsoft.com/office/drawing/2010/main" val="0"/>
              </a:ext>
            </a:extLst>
          </a:blip>
          <a:stretch>
            <a:fillRect/>
          </a:stretch>
        </p:blipFill>
        <p:spPr>
          <a:xfrm>
            <a:off x="5872553" y="1590305"/>
            <a:ext cx="2959212" cy="2219409"/>
          </a:xfrm>
          <a:ln w="38100">
            <a:solidFill>
              <a:srgbClr val="412D46"/>
            </a:solidFill>
          </a:ln>
        </p:spPr>
      </p:pic>
      <p:pic>
        <p:nvPicPr>
          <p:cNvPr id="2" name="Picture 1"/>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5872553" y="4008474"/>
            <a:ext cx="2959212" cy="2055717"/>
          </a:xfrm>
          <a:prstGeom prst="rect">
            <a:avLst/>
          </a:prstGeom>
          <a:ln w="38100">
            <a:solidFill>
              <a:srgbClr val="412D46"/>
            </a:solidFill>
          </a:ln>
        </p:spPr>
      </p:pic>
    </p:spTree>
    <p:extLst>
      <p:ext uri="{BB962C8B-B14F-4D97-AF65-F5344CB8AC3E}">
        <p14:creationId xmlns="" xmlns:p14="http://schemas.microsoft.com/office/powerpoint/2010/main" val="1047906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dirty="0" smtClean="0"/>
              <a:t>Middle-class women’s roles</a:t>
            </a:r>
            <a:br>
              <a:rPr lang="en-GB" dirty="0" smtClean="0"/>
            </a:br>
            <a:r>
              <a:rPr lang="en-GB" dirty="0" smtClean="0"/>
              <a:t>in the nineteenth century</a:t>
            </a:r>
            <a:endParaRPr lang="en-GB" dirty="0"/>
          </a:p>
        </p:txBody>
      </p:sp>
      <p:pic>
        <p:nvPicPr>
          <p:cNvPr id="6" name="Content Placeholder 5" descr="punch58_28May1870.jpg"/>
          <p:cNvPicPr>
            <a:picLocks noGrp="1" noChangeAspect="1"/>
          </p:cNvPicPr>
          <p:nvPr>
            <p:ph idx="1"/>
          </p:nvPr>
        </p:nvPicPr>
        <p:blipFill>
          <a:blip r:embed="rId3"/>
          <a:stretch>
            <a:fillRect/>
          </a:stretch>
        </p:blipFill>
        <p:spPr>
          <a:xfrm>
            <a:off x="2665878" y="1600200"/>
            <a:ext cx="5580719" cy="4525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CP-Schools-Template-03">
  <a:themeElements>
    <a:clrScheme name="DCP - Secondary Schools">
      <a:dk1>
        <a:sysClr val="windowText" lastClr="000000"/>
      </a:dk1>
      <a:lt1>
        <a:sysClr val="window" lastClr="FFFFFF"/>
      </a:lt1>
      <a:dk2>
        <a:srgbClr val="1F497D"/>
      </a:dk2>
      <a:lt2>
        <a:srgbClr val="EEECE1"/>
      </a:lt2>
      <a:accent1>
        <a:srgbClr val="901C3B"/>
      </a:accent1>
      <a:accent2>
        <a:srgbClr val="003E72"/>
      </a:accent2>
      <a:accent3>
        <a:srgbClr val="435125"/>
      </a:accent3>
      <a:accent4>
        <a:srgbClr val="C84E00"/>
      </a:accent4>
      <a:accent5>
        <a:srgbClr val="D6083B"/>
      </a:accent5>
      <a:accent6>
        <a:srgbClr val="412D46"/>
      </a:accent6>
      <a:hlink>
        <a:srgbClr val="A8B400"/>
      </a:hlink>
      <a:folHlink>
        <a:srgbClr val="43512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DCP-Schools-Template-03</Template>
  <TotalTime>722</TotalTime>
  <Words>1756</Words>
  <Application>Microsoft Office PowerPoint</Application>
  <PresentationFormat>A4 Paper (210x297 mm)</PresentationFormat>
  <Paragraphs>112</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DCP-Schools-Template-03</vt:lpstr>
      <vt:lpstr>Darwin’s scientific women</vt:lpstr>
      <vt:lpstr>Who was Charles Darwin?</vt:lpstr>
      <vt:lpstr>Darwin as a young man</vt:lpstr>
      <vt:lpstr>The offer to join the voyage  of a lifetime</vt:lpstr>
      <vt:lpstr>Where did HMS Beagle go?</vt:lpstr>
      <vt:lpstr>Specimens big and small</vt:lpstr>
      <vt:lpstr>Life after the voyage </vt:lpstr>
      <vt:lpstr>Life at Down House</vt:lpstr>
      <vt:lpstr>Middle-class women’s roles in the nineteenth century</vt:lpstr>
      <vt:lpstr>Lesser known lives</vt:lpstr>
      <vt:lpstr>Lady Florence Dixie</vt:lpstr>
      <vt:lpstr>Mary Treat</vt:lpstr>
      <vt:lpstr>Lydia Becker</vt:lpstr>
      <vt:lpstr>Becker writing to Darwin</vt:lpstr>
      <vt:lpstr>Closer to home: Henrietta Darwin </vt:lpstr>
      <vt:lpstr>Evolution and beyond</vt:lpstr>
      <vt:lpstr>Acknowledgements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Darwin’s scientific women</dc:title>
  <dc:creator>Darwin</dc:creator>
  <cp:lastModifiedBy>Darwin</cp:lastModifiedBy>
  <cp:revision>57</cp:revision>
  <cp:lastPrinted>2017-02-01T14:38:19Z</cp:lastPrinted>
  <dcterms:created xsi:type="dcterms:W3CDTF">2017-01-16T18:16:15Z</dcterms:created>
  <dcterms:modified xsi:type="dcterms:W3CDTF">2017-02-09T21:51:03Z</dcterms:modified>
</cp:coreProperties>
</file>