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5"/>
  </p:notesMasterIdLst>
  <p:sldIdLst>
    <p:sldId id="256" r:id="rId2"/>
    <p:sldId id="257" r:id="rId3"/>
    <p:sldId id="258" r:id="rId4"/>
    <p:sldId id="265" r:id="rId5"/>
    <p:sldId id="264" r:id="rId6"/>
    <p:sldId id="261" r:id="rId7"/>
    <p:sldId id="262" r:id="rId8"/>
    <p:sldId id="266" r:id="rId9"/>
    <p:sldId id="267" r:id="rId10"/>
    <p:sldId id="268" r:id="rId11"/>
    <p:sldId id="272" r:id="rId12"/>
    <p:sldId id="269" r:id="rId13"/>
    <p:sldId id="273" r:id="rId14"/>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7" autoAdjust="0"/>
    <p:restoredTop sz="92018" autoAdjust="0"/>
  </p:normalViewPr>
  <p:slideViewPr>
    <p:cSldViewPr snapToGrid="0" snapToObjects="1">
      <p:cViewPr varScale="1">
        <p:scale>
          <a:sx n="74" d="100"/>
          <a:sy n="74" d="100"/>
        </p:scale>
        <p:origin x="-752" y="-56"/>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0C26861-834F-4C88-8518-43806982EFC6}" type="datetimeFigureOut">
              <a:rPr lang="en-GB" smtClean="0"/>
              <a:pPr/>
              <a:t>09/02/2017</a:t>
            </a:fld>
            <a:endParaRPr lang="en-GB"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535665C-592F-4A05-846E-35D57D098D99}" type="slidenum">
              <a:rPr lang="en-GB" smtClean="0"/>
              <a:pPr/>
              <a:t>‹#›</a:t>
            </a:fld>
            <a:endParaRPr lang="en-GB" dirty="0"/>
          </a:p>
        </p:txBody>
      </p:sp>
    </p:spTree>
    <p:extLst>
      <p:ext uri="{BB962C8B-B14F-4D97-AF65-F5344CB8AC3E}">
        <p14:creationId xmlns:p14="http://schemas.microsoft.com/office/powerpoint/2010/main" xmlns="" val="68740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presentation will introduce</a:t>
            </a:r>
            <a:r>
              <a:rPr lang="en-GB" baseline="0" dirty="0" smtClean="0"/>
              <a:t> key moments in Darwin’s life and provide a context for the accompanying activities.</a:t>
            </a:r>
            <a:endParaRPr lang="en-GB" dirty="0" smtClean="0"/>
          </a:p>
          <a:p>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Others,</a:t>
            </a:r>
            <a:r>
              <a:rPr lang="en-GB" baseline="0" dirty="0" smtClean="0"/>
              <a:t> such as his respected Cambridge geology professor, Adam Sedgwick, were less convinced. Sedgwick feared for the future of morality if Darwin’s ideas were to be believed.</a:t>
            </a:r>
          </a:p>
        </p:txBody>
      </p:sp>
      <p:sp>
        <p:nvSpPr>
          <p:cNvPr id="4" name="Slide Number Placeholder 3"/>
          <p:cNvSpPr>
            <a:spLocks noGrp="1"/>
          </p:cNvSpPr>
          <p:nvPr>
            <p:ph type="sldNum" sz="quarter" idx="10"/>
          </p:nvPr>
        </p:nvSpPr>
        <p:spPr/>
        <p:txBody>
          <a:bodyPr/>
          <a:lstStyle/>
          <a:p>
            <a:fld id="{E535665C-592F-4A05-846E-35D57D098D99}"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pitchFamily="34" charset="0"/>
                <a:cs typeface="Arial" pitchFamily="34" charset="0"/>
                <a:sym typeface="Arial" pitchFamily="34" charset="0"/>
              </a:rPr>
              <a:t>In his letters Darwin’s views on religion are</a:t>
            </a:r>
            <a:r>
              <a:rPr lang="en-US" altLang="ja-JP" sz="1200" baseline="0" dirty="0" smtClean="0">
                <a:latin typeface="Arial" pitchFamily="34" charset="0"/>
                <a:cs typeface="Arial" pitchFamily="34" charset="0"/>
                <a:sym typeface="Arial" pitchFamily="34" charset="0"/>
              </a:rPr>
              <a:t> expressed as mixed, changing and with an anxiety not to cause distress to others on the matter.</a:t>
            </a:r>
            <a:endParaRPr lang="en-US" altLang="ja-JP" sz="1200" dirty="0" smtClean="0">
              <a:latin typeface="Arial" pitchFamily="34" charset="0"/>
              <a:cs typeface="Arial" pitchFamily="34" charset="0"/>
              <a:sym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pitchFamily="34" charset="0"/>
                <a:cs typeface="Arial" pitchFamily="34" charset="0"/>
                <a:sym typeface="Arial" pitchFamily="34" charset="0"/>
              </a:rPr>
              <a:t>He shows respect for the church and often</a:t>
            </a:r>
            <a:r>
              <a:rPr lang="en-US" altLang="ja-JP" sz="1200" baseline="0" dirty="0" smtClean="0">
                <a:latin typeface="Arial" pitchFamily="34" charset="0"/>
                <a:cs typeface="Arial" pitchFamily="34" charset="0"/>
                <a:sym typeface="Arial" pitchFamily="34" charset="0"/>
              </a:rPr>
              <a:t> a </a:t>
            </a:r>
            <a:r>
              <a:rPr lang="en-US" altLang="ja-JP" sz="1200" dirty="0" smtClean="0">
                <a:latin typeface="Arial" pitchFamily="34" charset="0"/>
                <a:cs typeface="Arial" pitchFamily="34" charset="0"/>
                <a:sym typeface="Arial" pitchFamily="34" charset="0"/>
              </a:rPr>
              <a:t>desire to keep his own</a:t>
            </a:r>
            <a:r>
              <a:rPr lang="en-US" altLang="ja-JP" sz="1200" baseline="0" dirty="0" smtClean="0">
                <a:latin typeface="Arial" pitchFamily="34" charset="0"/>
                <a:cs typeface="Arial" pitchFamily="34" charset="0"/>
                <a:sym typeface="Arial" pitchFamily="34" charset="0"/>
              </a:rPr>
              <a:t> </a:t>
            </a:r>
            <a:r>
              <a:rPr lang="en-US" altLang="ja-JP" sz="1200" dirty="0" smtClean="0">
                <a:latin typeface="Arial" pitchFamily="34" charset="0"/>
                <a:cs typeface="Arial" pitchFamily="34" charset="0"/>
                <a:sym typeface="Arial" pitchFamily="34" charset="0"/>
              </a:rPr>
              <a:t>views on religion to himself. </a:t>
            </a:r>
            <a:endParaRPr lang="en-GB" dirty="0" smtClean="0"/>
          </a:p>
          <a:p>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a:t>
            </a:r>
            <a:r>
              <a:rPr lang="en-GB" baseline="0" dirty="0" smtClean="0"/>
              <a:t> home in the village of Down, Kent, Darwin contributed to the welfare of the local community. He supervised the church and school finances, supported local charities and carried out pastoral duties in the absence of the parson. He did not become a clergyman, as he once thought he might, but was involved with the church on a regular basis. Whatever his changing views on religion, he was happy to support the church as an important institution in the community.</a:t>
            </a:r>
          </a:p>
        </p:txBody>
      </p:sp>
      <p:sp>
        <p:nvSpPr>
          <p:cNvPr id="4" name="Slide Number Placeholder 3"/>
          <p:cNvSpPr>
            <a:spLocks noGrp="1"/>
          </p:cNvSpPr>
          <p:nvPr>
            <p:ph type="sldNum" sz="quarter" idx="10"/>
          </p:nvPr>
        </p:nvSpPr>
        <p:spPr/>
        <p:txBody>
          <a:bodyPr/>
          <a:lstStyle/>
          <a:p>
            <a:fld id="{E535665C-592F-4A05-846E-35D57D098D99}" type="slidenum">
              <a:rPr lang="en-GB" smtClean="0"/>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800" indent="-304800">
              <a:lnSpc>
                <a:spcPct val="80000"/>
              </a:lnSpc>
              <a:spcBef>
                <a:spcPct val="0"/>
              </a:spcBef>
            </a:pPr>
            <a:r>
              <a:rPr lang="en-US" altLang="en-US" sz="1200" dirty="0" smtClean="0">
                <a:cs typeface="Arial" pitchFamily="34" charset="0"/>
                <a:sym typeface="Arial" pitchFamily="34" charset="0"/>
              </a:rPr>
              <a:t>What do we know about Darwin? What is he famous for?</a:t>
            </a:r>
          </a:p>
          <a:p>
            <a:pPr marL="304800" indent="-304800">
              <a:lnSpc>
                <a:spcPct val="80000"/>
              </a:lnSpc>
              <a:spcBef>
                <a:spcPct val="0"/>
              </a:spcBef>
            </a:pPr>
            <a:r>
              <a:rPr lang="en-US" altLang="en-US" sz="1200" dirty="0" smtClean="0">
                <a:cs typeface="Arial" pitchFamily="34" charset="0"/>
                <a:sym typeface="Arial" pitchFamily="34" charset="0"/>
              </a:rPr>
              <a:t>Darwin</a:t>
            </a:r>
            <a:r>
              <a:rPr lang="en-US" altLang="en-US" sz="1200" baseline="0" dirty="0" smtClean="0">
                <a:cs typeface="Arial" pitchFamily="34" charset="0"/>
                <a:sym typeface="Arial" pitchFamily="34" charset="0"/>
              </a:rPr>
              <a:t> was b</a:t>
            </a:r>
            <a:r>
              <a:rPr lang="en-US" altLang="en-US" sz="1200" dirty="0" smtClean="0">
                <a:cs typeface="Arial" pitchFamily="34" charset="0"/>
                <a:sym typeface="Arial" pitchFamily="34" charset="0"/>
              </a:rPr>
              <a:t>orn in Shrewsbury in 1809.</a:t>
            </a:r>
            <a:r>
              <a:rPr lang="en-US" altLang="en-US" sz="1200" baseline="0" dirty="0" smtClean="0">
                <a:cs typeface="+mn-cs"/>
                <a:sym typeface="Arial" pitchFamily="34" charset="0"/>
              </a:rPr>
              <a:t> </a:t>
            </a:r>
            <a:r>
              <a:rPr lang="en-US" altLang="en-US" sz="1200" dirty="0" smtClean="0">
                <a:cs typeface="Arial" pitchFamily="34" charset="0"/>
                <a:sym typeface="Arial" pitchFamily="34" charset="0"/>
              </a:rPr>
              <a:t>He had a lifelong fascination for nature, observation and discovery.</a:t>
            </a:r>
          </a:p>
          <a:p>
            <a:pPr marL="304800" indent="-304800">
              <a:lnSpc>
                <a:spcPct val="80000"/>
              </a:lnSpc>
              <a:spcBef>
                <a:spcPts val="700"/>
              </a:spcBef>
            </a:pPr>
            <a:r>
              <a:rPr lang="en-US" altLang="en-US" sz="1200" dirty="0" smtClean="0">
                <a:cs typeface="Arial" pitchFamily="34" charset="0"/>
                <a:sym typeface="Arial" pitchFamily="34" charset="0"/>
              </a:rPr>
              <a:t>He</a:t>
            </a:r>
            <a:r>
              <a:rPr lang="en-US" altLang="en-US" sz="1200" baseline="0" dirty="0" smtClean="0">
                <a:cs typeface="Arial" pitchFamily="34" charset="0"/>
                <a:sym typeface="Arial" pitchFamily="34" charset="0"/>
              </a:rPr>
              <a:t> w</a:t>
            </a:r>
            <a:r>
              <a:rPr lang="en-US" altLang="en-US" sz="1200" dirty="0" smtClean="0">
                <a:cs typeface="Arial" pitchFamily="34" charset="0"/>
                <a:sym typeface="Arial" pitchFamily="34" charset="0"/>
              </a:rPr>
              <a:t>ent on to become the most influential scientist, writer and thinker on evolution.</a:t>
            </a:r>
          </a:p>
          <a:p>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2</a:t>
            </a:fld>
            <a:endParaRPr lang="en-GB" dirty="0"/>
          </a:p>
        </p:txBody>
      </p:sp>
    </p:spTree>
    <p:extLst>
      <p:ext uri="{BB962C8B-B14F-4D97-AF65-F5344CB8AC3E}">
        <p14:creationId xmlns:p14="http://schemas.microsoft.com/office/powerpoint/2010/main" xmlns="" val="276492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Arial" pitchFamily="34" charset="0"/>
                <a:sym typeface="Arial" pitchFamily="34" charset="0"/>
              </a:rPr>
              <a:t>In 1825, when Darwin was</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16,</a:t>
            </a:r>
            <a:r>
              <a:rPr lang="en-US" altLang="en-US" sz="1200" baseline="0" dirty="0" smtClean="0">
                <a:cs typeface="Arial" pitchFamily="34" charset="0"/>
                <a:sym typeface="Arial" pitchFamily="34" charset="0"/>
              </a:rPr>
              <a:t> he went to </a:t>
            </a:r>
            <a:r>
              <a:rPr lang="en-US" altLang="en-US" sz="1200" dirty="0" smtClean="0">
                <a:cs typeface="Arial" pitchFamily="34" charset="0"/>
                <a:sym typeface="Arial" pitchFamily="34" charset="0"/>
              </a:rPr>
              <a:t>Edinburgh University to</a:t>
            </a:r>
            <a:r>
              <a:rPr lang="en-US" altLang="en-US" sz="1200" baseline="0" dirty="0" smtClean="0">
                <a:cs typeface="Arial" pitchFamily="34" charset="0"/>
                <a:sym typeface="Arial" pitchFamily="34" charset="0"/>
              </a:rPr>
              <a:t> study medicine but did not enjoy his studies and left after two years. He then enrolled for a classical degree at Cambridge University and was a student</a:t>
            </a:r>
            <a:r>
              <a:rPr lang="en-US" altLang="en-US" sz="1200" dirty="0" smtClean="0">
                <a:cs typeface="Arial" pitchFamily="34" charset="0"/>
                <a:sym typeface="Arial" pitchFamily="34" charset="0"/>
              </a:rPr>
              <a:t> at Christ</a:t>
            </a:r>
            <a:r>
              <a:rPr lang="en-GB" altLang="en-US" sz="1200" dirty="0" smtClean="0">
                <a:cs typeface="Arial" pitchFamily="34" charset="0"/>
                <a:sym typeface="Arial" pitchFamily="34" charset="0"/>
              </a:rPr>
              <a:t>’</a:t>
            </a:r>
            <a:r>
              <a:rPr lang="en-US" altLang="ja-JP" sz="1200" dirty="0" smtClean="0">
                <a:cs typeface="Arial" pitchFamily="34" charset="0"/>
                <a:sym typeface="Arial" pitchFamily="34" charset="0"/>
              </a:rPr>
              <a:t>s College. He</a:t>
            </a:r>
            <a:r>
              <a:rPr lang="en-US" altLang="ja-JP" sz="1200" baseline="0" dirty="0" smtClean="0">
                <a:cs typeface="Arial" pitchFamily="34" charset="0"/>
                <a:sym typeface="Arial" pitchFamily="34" charset="0"/>
              </a:rPr>
              <a:t> had an idea to become </a:t>
            </a:r>
            <a:r>
              <a:rPr lang="en-US" altLang="ja-JP" sz="1200" dirty="0" smtClean="0">
                <a:cs typeface="Arial" pitchFamily="34" charset="0"/>
                <a:sym typeface="Arial" pitchFamily="34" charset="0"/>
              </a:rPr>
              <a:t>a clergyman with a country parish</a:t>
            </a:r>
            <a:r>
              <a:rPr lang="en-US" altLang="ja-JP" sz="1200" baseline="0" dirty="0" smtClean="0">
                <a:cs typeface="Arial" pitchFamily="34" charset="0"/>
                <a:sym typeface="Arial" pitchFamily="34" charset="0"/>
              </a:rPr>
              <a:t>. This appealed to Darwin as it would allow him to continue exploring the natural world; a common pursuit for a clergyman at that time. </a:t>
            </a:r>
            <a:endParaRPr lang="en-US" altLang="ja-JP" sz="1200" dirty="0" smtClean="0">
              <a:sym typeface="Arial" pitchFamily="34" charset="0"/>
            </a:endParaRP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As</a:t>
            </a:r>
            <a:r>
              <a:rPr lang="en-GB" sz="1200" b="0" i="0" kern="1200" baseline="0" dirty="0" smtClean="0">
                <a:solidFill>
                  <a:schemeClr val="tx1"/>
                </a:solidFill>
                <a:effectLst/>
                <a:latin typeface="+mn-lt"/>
                <a:ea typeface="+mn-ea"/>
                <a:cs typeface="+mn-cs"/>
              </a:rPr>
              <a:t> he wrote to his friend and cousin, William Darwin Fox: </a:t>
            </a:r>
          </a:p>
          <a:p>
            <a:r>
              <a:rPr lang="en-GB" sz="1200" b="0" i="0" kern="1200" baseline="0" dirty="0" smtClean="0">
                <a:solidFill>
                  <a:schemeClr val="tx1"/>
                </a:solidFill>
                <a:effectLst/>
                <a:latin typeface="+mn-lt"/>
                <a:ea typeface="+mn-ea"/>
                <a:cs typeface="+mn-cs"/>
              </a:rPr>
              <a:t>‘</a:t>
            </a:r>
            <a:r>
              <a:rPr lang="en-GB" sz="1200" b="0" i="1" kern="1200" baseline="0" dirty="0" smtClean="0">
                <a:solidFill>
                  <a:schemeClr val="tx1"/>
                </a:solidFill>
                <a:effectLst/>
                <a:latin typeface="+mn-lt"/>
                <a:ea typeface="+mn-ea"/>
                <a:cs typeface="+mn-cs"/>
              </a:rPr>
              <a:t>To a person fit to take the office, the life of a clergyman is a type of all that is respectable and happy: &amp; if he is a Naturalist and has the ‘Diamond Beetle’, ave Maria; I do not know what to say!’ </a:t>
            </a:r>
            <a:endParaRPr lang="en-GB" i="1"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3</a:t>
            </a:fld>
            <a:endParaRPr lang="en-GB" dirty="0"/>
          </a:p>
        </p:txBody>
      </p:sp>
    </p:spTree>
    <p:extLst>
      <p:ext uri="{BB962C8B-B14F-4D97-AF65-F5344CB8AC3E}">
        <p14:creationId xmlns:p14="http://schemas.microsoft.com/office/powerpoint/2010/main" xmlns="" val="191562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August 1831</a:t>
            </a:r>
            <a:r>
              <a:rPr lang="en-GB" sz="1200" baseline="0" dirty="0" smtClean="0"/>
              <a:t> when Darwin was 22, his </a:t>
            </a:r>
            <a:r>
              <a:rPr lang="en-GB" sz="1200" dirty="0" smtClean="0"/>
              <a:t>botany professor, John Stevens </a:t>
            </a:r>
            <a:r>
              <a:rPr lang="en-GB" sz="1200" dirty="0" err="1" smtClean="0"/>
              <a:t>Henslow</a:t>
            </a:r>
            <a:r>
              <a:rPr lang="en-GB" sz="1200" dirty="0" smtClean="0"/>
              <a:t>,</a:t>
            </a:r>
            <a:r>
              <a:rPr lang="en-GB" sz="1200" baseline="0" dirty="0" smtClean="0"/>
              <a:t> </a:t>
            </a:r>
            <a:r>
              <a:rPr lang="en-GB" sz="1200" dirty="0" smtClean="0"/>
              <a:t>wrote to him unexpectedly. </a:t>
            </a:r>
            <a:r>
              <a:rPr lang="en-GB" sz="1200" dirty="0" err="1" smtClean="0"/>
              <a:t>Henslow</a:t>
            </a:r>
            <a:r>
              <a:rPr lang="en-GB" sz="1200" dirty="0" smtClean="0"/>
              <a:t> offered</a:t>
            </a:r>
            <a:r>
              <a:rPr lang="en-GB" sz="1200" baseline="0" dirty="0" smtClean="0"/>
              <a:t> Darwin</a:t>
            </a:r>
            <a:r>
              <a:rPr lang="en-GB" sz="1200" dirty="0" smtClean="0"/>
              <a:t> the opportunity to join young Captain </a:t>
            </a:r>
            <a:r>
              <a:rPr lang="en-GB" sz="1200" dirty="0" err="1" smtClean="0"/>
              <a:t>FitzRoy</a:t>
            </a:r>
            <a:r>
              <a:rPr lang="en-GB" sz="1200" dirty="0" smtClean="0"/>
              <a:t> aboard HMS </a:t>
            </a:r>
            <a:r>
              <a:rPr lang="en-GB" sz="1200" i="1" dirty="0" smtClean="0"/>
              <a:t>Beagle</a:t>
            </a:r>
            <a:r>
              <a:rPr lang="en-GB" sz="1200" dirty="0" smtClean="0"/>
              <a:t> on</a:t>
            </a:r>
            <a:r>
              <a:rPr lang="en-GB" sz="1200" baseline="0" dirty="0" smtClean="0"/>
              <a:t> </a:t>
            </a:r>
            <a:r>
              <a:rPr lang="en-GB" sz="1200" dirty="0" smtClean="0"/>
              <a:t>a voyage </a:t>
            </a:r>
            <a:r>
              <a:rPr lang="en-GB" sz="1200" baseline="0" dirty="0" smtClean="0"/>
              <a:t>a</a:t>
            </a:r>
            <a:r>
              <a:rPr lang="en-GB" sz="1200" dirty="0" smtClean="0"/>
              <a:t>round the world to create sea-c</a:t>
            </a:r>
            <a:r>
              <a:rPr lang="en-GB" sz="1200" baseline="0" dirty="0" smtClean="0"/>
              <a:t>harts</a:t>
            </a:r>
            <a:r>
              <a:rPr lang="en-GB" sz="1200" dirty="0" smtClean="0"/>
              <a:t>. The ship was to sail round the coast of South America and home via Australia and Mauritius. The offer had been made to two others before Darwin, but they had had to turn it down for family reasons. After</a:t>
            </a:r>
            <a:r>
              <a:rPr lang="en-GB" sz="1200" baseline="0" dirty="0" smtClean="0"/>
              <a:t> satisfying his father’s initial reservations, Darwin was able to accept the opportunity to join the voyage.</a:t>
            </a:r>
            <a:endParaRPr lang="en-GB" dirty="0" smtClean="0"/>
          </a:p>
          <a:p>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HMS </a:t>
            </a:r>
            <a:r>
              <a:rPr lang="en-GB" i="1" baseline="0" dirty="0" smtClean="0"/>
              <a:t>Beagle</a:t>
            </a:r>
            <a:r>
              <a:rPr lang="en-GB" baseline="0" dirty="0" smtClean="0"/>
              <a:t> set sail from Plymouth in December 1831. During the five year voyage much time was spent exploring the coastline of South America. Darwin was often free to carry out his own expeditions and spent a total of three years on land, exploring, observing and collecting. </a:t>
            </a:r>
            <a:r>
              <a:rPr lang="en-US" sz="1200" dirty="0" smtClean="0">
                <a:latin typeface="Arial" pitchFamily="34" charset="0"/>
                <a:cs typeface="Arial" pitchFamily="34" charset="0"/>
                <a:sym typeface="Arial" pitchFamily="34" charset="0"/>
              </a:rPr>
              <a:t>Darwin wrote regularly to his friends and family about his research, the new lands and people he encountered, and the wonder of the natural world.</a:t>
            </a:r>
            <a:r>
              <a:rPr lang="en-US" sz="1200" baseline="0" dirty="0" smtClean="0">
                <a:latin typeface="Arial" pitchFamily="34" charset="0"/>
                <a:cs typeface="Arial" pitchFamily="34" charset="0"/>
                <a:sym typeface="Arial" pitchFamily="34" charset="0"/>
              </a:rPr>
              <a:t> </a:t>
            </a:r>
            <a:r>
              <a:rPr lang="en-GB" baseline="0" dirty="0" smtClean="0"/>
              <a:t>The ship returned home via the Galápagos Islands, New Zealand, Australia and South Africa. Darwin arrived back in Plymouth in October 1836, almost five years after setting off.</a:t>
            </a:r>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Darwin collected and sent back many thousands of samples and specimens including rocks, fossils, insects, animals, and plants. The bones he found belong to a </a:t>
            </a:r>
            <a:r>
              <a:rPr lang="en-GB" sz="1200" i="1" dirty="0" smtClean="0"/>
              <a:t>Megatherium</a:t>
            </a:r>
            <a:r>
              <a:rPr lang="en-GB" sz="1200" dirty="0" smtClean="0"/>
              <a:t> (giant ground sloth) that lived in South America around 5.3 million years ago.</a:t>
            </a:r>
            <a:r>
              <a:rPr lang="en-GB" sz="1200" baseline="0" dirty="0" smtClean="0"/>
              <a:t> </a:t>
            </a:r>
            <a:r>
              <a:rPr lang="en-GB" sz="1200" dirty="0" smtClean="0"/>
              <a:t>Darwin’s collections were sometimes packaged in whatever containers</a:t>
            </a:r>
            <a:r>
              <a:rPr lang="en-GB" sz="1200" baseline="0" dirty="0" smtClean="0"/>
              <a:t> he </a:t>
            </a:r>
            <a:r>
              <a:rPr lang="en-GB" sz="1200" dirty="0" smtClean="0"/>
              <a:t>had to hand, including these pill boxes which were used to protect</a:t>
            </a:r>
            <a:r>
              <a:rPr lang="en-GB" sz="1200" baseline="0" dirty="0" smtClean="0"/>
              <a:t> some geology samples. The trunks full of specimens were </a:t>
            </a:r>
            <a:r>
              <a:rPr lang="en-GB" sz="1200" dirty="0" smtClean="0"/>
              <a:t>sent home via ships that were returning to England.</a:t>
            </a:r>
          </a:p>
          <a:p>
            <a:endParaRPr lang="en-GB" dirty="0" smtClean="0"/>
          </a:p>
        </p:txBody>
      </p:sp>
      <p:sp>
        <p:nvSpPr>
          <p:cNvPr id="4" name="Slide Number Placeholder 3"/>
          <p:cNvSpPr>
            <a:spLocks noGrp="1"/>
          </p:cNvSpPr>
          <p:nvPr>
            <p:ph type="sldNum" sz="quarter" idx="10"/>
          </p:nvPr>
        </p:nvSpPr>
        <p:spPr/>
        <p:txBody>
          <a:bodyPr/>
          <a:lstStyle/>
          <a:p>
            <a:fld id="{E535665C-592F-4A05-846E-35D57D098D99}"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remarkable specimens</a:t>
            </a:r>
            <a:r>
              <a:rPr lang="en-GB" baseline="0" dirty="0" smtClean="0"/>
              <a:t> that he collected during the voyage gave Darwin food for thought. Whilst at Cambridge had been particularly interested in geology, the study of how rocks form and change over time. He had also studied variety and adaptation in plants with Professor Henslow and was fascinated by the question of where life came from and what caused life-forms to change. The observations and discoveries he made on the </a:t>
            </a:r>
            <a:r>
              <a:rPr lang="en-GB" i="1" baseline="0" dirty="0" smtClean="0"/>
              <a:t>Beagle</a:t>
            </a:r>
            <a:r>
              <a:rPr lang="en-GB" baseline="0" dirty="0" smtClean="0"/>
              <a:t> voyage inspired Darwin’s research for many years to come. </a:t>
            </a:r>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 1836 Darwin returned to England with a career’s worth of scientific observations.</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With his vast collection of new specimens and</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observations,</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became an important member of the British</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scientific community.</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Darwin wrote four books based on the voyage,</a:t>
            </a: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including his popular </a:t>
            </a:r>
            <a:r>
              <a:rPr lang="en-US" sz="1200" i="1" dirty="0" smtClean="0">
                <a:solidFill>
                  <a:srgbClr val="B32B3C"/>
                </a:solidFill>
                <a:latin typeface="Arial Italic" pitchFamily="1" charset="0"/>
                <a:sym typeface="Arial Italic" pitchFamily="1" charset="0"/>
              </a:rPr>
              <a:t>Journal of</a:t>
            </a:r>
            <a:r>
              <a:rPr lang="en-US" sz="1200" i="1" baseline="0" dirty="0" smtClean="0">
                <a:solidFill>
                  <a:srgbClr val="B32B3C"/>
                </a:solidFill>
                <a:latin typeface="Arial Italic" pitchFamily="1" charset="0"/>
                <a:sym typeface="Arial Italic" pitchFamily="1" charset="0"/>
              </a:rPr>
              <a:t> r</a:t>
            </a:r>
            <a:r>
              <a:rPr lang="en-US" sz="1200" i="1" dirty="0" smtClean="0">
                <a:solidFill>
                  <a:srgbClr val="B32B3C"/>
                </a:solidFill>
                <a:latin typeface="Arial Italic" pitchFamily="1" charset="0"/>
                <a:sym typeface="Arial Italic" pitchFamily="1" charset="0"/>
              </a:rPr>
              <a:t>esearches</a:t>
            </a:r>
            <a:r>
              <a:rPr lang="en-US" sz="1200" i="0" dirty="0" smtClean="0">
                <a:solidFill>
                  <a:srgbClr val="B32B3C"/>
                </a:solidFill>
                <a:latin typeface="Arial Italic" pitchFamily="1" charset="0"/>
                <a:sym typeface="Arial Italic" pitchFamily="1" charset="0"/>
              </a:rPr>
              <a:t> (later</a:t>
            </a:r>
            <a:r>
              <a:rPr lang="en-US" sz="1200" i="1" baseline="0" dirty="0" smtClean="0">
                <a:solidFill>
                  <a:srgbClr val="B32B3C"/>
                </a:solidFill>
                <a:latin typeface="Arial Italic" pitchFamily="1" charset="0"/>
                <a:sym typeface="Arial Italic" pitchFamily="1" charset="0"/>
              </a:rPr>
              <a:t> </a:t>
            </a:r>
            <a:r>
              <a:rPr lang="en-US" sz="1200" i="0" baseline="0" dirty="0" smtClean="0">
                <a:solidFill>
                  <a:srgbClr val="B32B3C"/>
                </a:solidFill>
                <a:latin typeface="Arial Italic" pitchFamily="1" charset="0"/>
                <a:sym typeface="Arial Italic" pitchFamily="1" charset="0"/>
              </a:rPr>
              <a:t>known as </a:t>
            </a:r>
            <a:r>
              <a:rPr lang="en-US" sz="1200" i="1" baseline="0" dirty="0" smtClean="0">
                <a:solidFill>
                  <a:srgbClr val="B32B3C"/>
                </a:solidFill>
                <a:latin typeface="Arial Italic" pitchFamily="1" charset="0"/>
                <a:sym typeface="Arial Italic" pitchFamily="1" charset="0"/>
              </a:rPr>
              <a:t>Voyage of the Beagle</a:t>
            </a:r>
            <a:r>
              <a:rPr lang="en-US" sz="1200" i="0" baseline="0" dirty="0" smtClean="0">
                <a:solidFill>
                  <a:srgbClr val="B32B3C"/>
                </a:solidFill>
                <a:latin typeface="Arial Italic" pitchFamily="1" charset="0"/>
                <a:sym typeface="Arial Italic" pitchFamily="1" charset="0"/>
              </a:rPr>
              <a:t>)</a:t>
            </a:r>
            <a:r>
              <a:rPr lang="en-US" sz="1200" i="0" baseline="0" dirty="0" smtClean="0">
                <a:solidFill>
                  <a:schemeClr val="tx1"/>
                </a:solidFill>
                <a:latin typeface="Arial" pitchFamily="34" charset="0"/>
                <a:cs typeface="Arial" pitchFamily="34" charset="0"/>
                <a:sym typeface="Arial" pitchFamily="34" charset="0"/>
              </a:rPr>
              <a:t>. He spent twenty further years developing and testing his</a:t>
            </a:r>
          </a:p>
          <a:p>
            <a:pPr marL="304800" indent="-304800" eaLnBrk="1" hangingPunct="1">
              <a:lnSpc>
                <a:spcPct val="90000"/>
              </a:lnSpc>
              <a:spcBef>
                <a:spcPct val="0"/>
              </a:spcBef>
            </a:pPr>
            <a:r>
              <a:rPr lang="en-US" sz="1200" i="0" baseline="0" dirty="0" smtClean="0">
                <a:solidFill>
                  <a:schemeClr val="tx1"/>
                </a:solidFill>
                <a:latin typeface="Arial" pitchFamily="34" charset="0"/>
                <a:cs typeface="Arial" pitchFamily="34" charset="0"/>
                <a:sym typeface="Arial" pitchFamily="34" charset="0"/>
              </a:rPr>
              <a:t>ideas before publishing on evolution and natural selection.</a:t>
            </a:r>
          </a:p>
          <a:p>
            <a:pPr marL="304800" indent="-304800" eaLnBrk="1" hangingPunct="1">
              <a:lnSpc>
                <a:spcPct val="90000"/>
              </a:lnSpc>
              <a:spcBef>
                <a:spcPts val="700"/>
              </a:spcBef>
            </a:pPr>
            <a:r>
              <a:rPr lang="en-US" sz="1200" dirty="0" smtClean="0">
                <a:latin typeface="Arial" pitchFamily="34" charset="0"/>
                <a:cs typeface="Arial" pitchFamily="34" charset="0"/>
                <a:sym typeface="Arial" pitchFamily="34" charset="0"/>
              </a:rPr>
              <a:t>He married</a:t>
            </a:r>
            <a:r>
              <a:rPr lang="en-US" sz="1200" baseline="0" dirty="0" smtClean="0">
                <a:latin typeface="Arial" pitchFamily="34" charset="0"/>
                <a:cs typeface="Arial" pitchFamily="34" charset="0"/>
                <a:sym typeface="Arial" pitchFamily="34" charset="0"/>
              </a:rPr>
              <a:t> Emma Wedgwood and they soon moved to Down House in Kent. They raised a family (ten children, of whom seven survived to</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adulthood). Darwin worked and carried out most of his research at home, often enlisting the help of his family. </a:t>
            </a:r>
            <a:r>
              <a:rPr lang="en-US" sz="1200" dirty="0" smtClean="0">
                <a:latin typeface="Arial" pitchFamily="34" charset="0"/>
                <a:cs typeface="Arial" pitchFamily="34" charset="0"/>
                <a:sym typeface="Arial" pitchFamily="34" charset="0"/>
              </a:rPr>
              <a:t>He published his</a:t>
            </a:r>
            <a:r>
              <a:rPr lang="en-US" sz="1200" baseline="0" dirty="0" smtClean="0">
                <a:latin typeface="Arial" pitchFamily="34" charset="0"/>
                <a:cs typeface="Arial" pitchFamily="34" charset="0"/>
                <a:sym typeface="Arial" pitchFamily="34" charset="0"/>
              </a:rPr>
              <a:t> most famous</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book: </a:t>
            </a:r>
            <a:r>
              <a:rPr lang="en-US" sz="1200" i="1" dirty="0" smtClean="0">
                <a:latin typeface="Arial" pitchFamily="34" charset="0"/>
                <a:cs typeface="Arial" pitchFamily="34" charset="0"/>
                <a:sym typeface="Arial" pitchFamily="34" charset="0"/>
              </a:rPr>
              <a:t>On the </a:t>
            </a:r>
            <a:r>
              <a:rPr lang="en-US" sz="1200" i="1" dirty="0" smtClean="0">
                <a:solidFill>
                  <a:srgbClr val="B32B3C"/>
                </a:solidFill>
                <a:latin typeface="Arial Italic" pitchFamily="1" charset="0"/>
                <a:cs typeface="+mn-cs"/>
                <a:sym typeface="Arial Italic" pitchFamily="1" charset="0"/>
              </a:rPr>
              <a:t>O</a:t>
            </a:r>
            <a:r>
              <a:rPr lang="en-US" sz="1200" i="1" dirty="0" smtClean="0">
                <a:solidFill>
                  <a:srgbClr val="B32B3C"/>
                </a:solidFill>
                <a:latin typeface="Arial Italic" pitchFamily="1" charset="0"/>
                <a:sym typeface="Arial Italic" pitchFamily="1" charset="0"/>
              </a:rPr>
              <a:t>rigin of</a:t>
            </a:r>
            <a:r>
              <a:rPr lang="en-US" sz="1200" i="1" baseline="0" dirty="0" smtClean="0">
                <a:solidFill>
                  <a:srgbClr val="B32B3C"/>
                </a:solidFill>
                <a:latin typeface="Arial Italic" pitchFamily="1" charset="0"/>
                <a:sym typeface="Arial Italic" pitchFamily="1" charset="0"/>
              </a:rPr>
              <a:t> S</a:t>
            </a:r>
            <a:r>
              <a:rPr lang="en-US" sz="1200" i="1" dirty="0" smtClean="0">
                <a:solidFill>
                  <a:srgbClr val="B32B3C"/>
                </a:solidFill>
                <a:latin typeface="Arial Italic" pitchFamily="1" charset="0"/>
                <a:sym typeface="Arial Italic" pitchFamily="1" charset="0"/>
              </a:rPr>
              <a:t>pecies</a:t>
            </a:r>
            <a:r>
              <a:rPr lang="en-US" sz="1200" i="0" dirty="0" smtClean="0">
                <a:solidFill>
                  <a:srgbClr val="B32B3C"/>
                </a:solidFill>
                <a:latin typeface="Arial Italic" pitchFamily="1" charset="0"/>
                <a:sym typeface="Arial Italic" pitchFamily="1" charset="0"/>
              </a:rPr>
              <a:t>,</a:t>
            </a:r>
            <a:r>
              <a:rPr lang="en-US" sz="1200" i="1"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in 1859</a:t>
            </a:r>
            <a:r>
              <a:rPr lang="en-US" sz="1200" i="1" dirty="0" smtClean="0">
                <a:latin typeface="Arial" pitchFamily="34" charset="0"/>
                <a:cs typeface="Arial" pitchFamily="34" charset="0"/>
                <a:sym typeface="Arial" pitchFamily="34" charset="0"/>
              </a:rPr>
              <a:t>,</a:t>
            </a:r>
            <a:r>
              <a:rPr lang="en-US" sz="1200" dirty="0" smtClean="0">
                <a:latin typeface="Arial" pitchFamily="34" charset="0"/>
                <a:cs typeface="Arial" pitchFamily="34" charset="0"/>
                <a:sym typeface="Arial" pitchFamily="34" charset="0"/>
              </a:rPr>
              <a:t> which </a:t>
            </a:r>
            <a:r>
              <a:rPr lang="en-US" sz="1200" baseline="0" dirty="0" smtClean="0">
                <a:latin typeface="Arial" pitchFamily="34" charset="0"/>
                <a:cs typeface="Arial" pitchFamily="34" charset="0"/>
                <a:sym typeface="Arial" pitchFamily="34" charset="0"/>
              </a:rPr>
              <a:t>stands as the foundation of evolutionary biology</a:t>
            </a:r>
            <a:r>
              <a:rPr lang="en-US" sz="1200" i="1" dirty="0" smtClean="0">
                <a:latin typeface="Arial" pitchFamily="34" charset="0"/>
                <a:cs typeface="Arial" pitchFamily="34" charset="0"/>
                <a:sym typeface="Arial" pitchFamily="34" charset="0"/>
              </a:rPr>
              <a:t>.</a:t>
            </a:r>
            <a:endParaRPr lang="en-US" sz="1200" dirty="0" smtClean="0">
              <a:latin typeface="Arial" pitchFamily="34" charset="0"/>
              <a:sym typeface="Arial" pitchFamily="34" charset="0"/>
            </a:endParaRPr>
          </a:p>
          <a:p>
            <a:pPr marL="304800" indent="-304800" eaLnBrk="1" hangingPunct="1">
              <a:lnSpc>
                <a:spcPct val="90000"/>
              </a:lnSpc>
              <a:spcBef>
                <a:spcPts val="700"/>
              </a:spcBef>
            </a:pPr>
            <a:endParaRPr lang="en-US" sz="1200" dirty="0" smtClean="0">
              <a:latin typeface="Arial" pitchFamily="34" charset="0"/>
              <a:sym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spcBef>
                <a:spcPct val="0"/>
              </a:spcBef>
              <a:defRPr/>
            </a:pPr>
            <a:r>
              <a:rPr lang="en-US" sz="1200" dirty="0" smtClean="0">
                <a:latin typeface="Arial" pitchFamily="34" charset="0"/>
                <a:cs typeface="Arial" pitchFamily="34" charset="0"/>
                <a:sym typeface="Arial" pitchFamily="34" charset="0"/>
              </a:rPr>
              <a:t>It is often thought when Darwin published ‘</a:t>
            </a:r>
            <a:r>
              <a:rPr lang="en-US" sz="1200" i="1" dirty="0" smtClean="0">
                <a:solidFill>
                  <a:srgbClr val="C00000"/>
                </a:solidFill>
                <a:latin typeface="Arial" pitchFamily="34" charset="0"/>
                <a:cs typeface="Arial" pitchFamily="34" charset="0"/>
                <a:sym typeface="Arial" pitchFamily="34" charset="0"/>
              </a:rPr>
              <a:t>On the Origin of Species’  </a:t>
            </a:r>
            <a:r>
              <a:rPr lang="en-US" sz="1200" dirty="0" smtClean="0">
                <a:latin typeface="Arial" pitchFamily="34" charset="0"/>
                <a:cs typeface="Arial" pitchFamily="34" charset="0"/>
                <a:sym typeface="Arial" pitchFamily="34" charset="0"/>
              </a:rPr>
              <a:t>there was a strong division between those who supported science and</a:t>
            </a:r>
          </a:p>
          <a:p>
            <a:pPr marL="304800" indent="-304800" eaLnBrk="1" hangingPunct="1">
              <a:spcBef>
                <a:spcPct val="0"/>
              </a:spcBef>
              <a:defRPr/>
            </a:pPr>
            <a:r>
              <a:rPr lang="en-US" sz="1200" dirty="0" smtClean="0">
                <a:latin typeface="Arial" pitchFamily="34" charset="0"/>
                <a:cs typeface="Arial" pitchFamily="34" charset="0"/>
                <a:sym typeface="Arial" pitchFamily="34" charset="0"/>
              </a:rPr>
              <a:t>those who believed in God. The</a:t>
            </a:r>
            <a:r>
              <a:rPr lang="en-US" sz="1200" baseline="0" dirty="0" smtClean="0">
                <a:latin typeface="Arial" pitchFamily="34" charset="0"/>
                <a:cs typeface="Arial" pitchFamily="34" charset="0"/>
                <a:sym typeface="Arial" pitchFamily="34" charset="0"/>
              </a:rPr>
              <a:t> book prompted mixed reactions. Some members of the religious community showed support for his research</a:t>
            </a:r>
          </a:p>
          <a:p>
            <a:pPr marL="304800" indent="-304800" eaLnBrk="1" hangingPunct="1">
              <a:spcBef>
                <a:spcPct val="0"/>
              </a:spcBef>
              <a:defRPr/>
            </a:pPr>
            <a:r>
              <a:rPr lang="en-US" sz="1200" baseline="0" dirty="0" smtClean="0">
                <a:latin typeface="Arial" pitchFamily="34" charset="0"/>
                <a:cs typeface="Arial" pitchFamily="34" charset="0"/>
                <a:sym typeface="Arial" pitchFamily="34" charset="0"/>
              </a:rPr>
              <a:t>and felt and that it did not compromise their faith. </a:t>
            </a:r>
            <a:endParaRPr lang="en-US" sz="1200" dirty="0" smtClean="0">
              <a:latin typeface="Arial" pitchFamily="34" charset="0"/>
              <a:cs typeface="Arial" pitchFamily="34" charset="0"/>
              <a:sym typeface="Arial" pitchFamily="34" charset="0"/>
            </a:endParaRPr>
          </a:p>
          <a:p>
            <a:pPr marL="304800" indent="-304800" eaLnBrk="1" hangingPunct="1">
              <a:spcBef>
                <a:spcPct val="0"/>
              </a:spcBef>
              <a:defRPr/>
            </a:pPr>
            <a:endParaRPr lang="en-US" altLang="ja-JP" sz="1200" dirty="0" smtClean="0">
              <a:latin typeface="Arial" pitchFamily="34" charset="0"/>
              <a:sym typeface="Arial" pitchFamily="34" charset="0"/>
            </a:endParaRPr>
          </a:p>
          <a:p>
            <a:pPr marL="304800" indent="-304800" eaLnBrk="1" hangingPunct="1">
              <a:spcBef>
                <a:spcPct val="0"/>
              </a:spcBef>
              <a:defRPr/>
            </a:pPr>
            <a:endParaRPr lang="en-US" sz="1200" dirty="0" smtClean="0">
              <a:latin typeface="Arial" pitchFamily="34" charset="0"/>
              <a:cs typeface="Arial" pitchFamily="34" charset="0"/>
              <a:sym typeface="Arial" pitchFamily="34" charset="0"/>
            </a:endParaRPr>
          </a:p>
        </p:txBody>
      </p:sp>
      <p:sp>
        <p:nvSpPr>
          <p:cNvPr id="4" name="Slide Number Placeholder 3"/>
          <p:cNvSpPr>
            <a:spLocks noGrp="1"/>
          </p:cNvSpPr>
          <p:nvPr>
            <p:ph type="sldNum" sz="quarter" idx="10"/>
          </p:nvPr>
        </p:nvSpPr>
        <p:spPr/>
        <p:txBody>
          <a:bodyPr/>
          <a:lstStyle/>
          <a:p>
            <a:fld id="{E535665C-592F-4A05-846E-35D57D098D99}"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495300" y="3592813"/>
            <a:ext cx="8915400" cy="0"/>
          </a:xfrm>
          <a:prstGeom prst="line">
            <a:avLst/>
          </a:prstGeom>
          <a:ln>
            <a:solidFill>
              <a:schemeClr val="accent5"/>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a:off x="495300" y="2120189"/>
            <a:ext cx="8915400" cy="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967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1269263" y="1600201"/>
            <a:ext cx="8373954" cy="3748457"/>
          </a:xfrm>
        </p:spPr>
        <p:txBody>
          <a:bodyPr>
            <a:normAutofit/>
          </a:bodyPr>
          <a:lstStyle>
            <a:lvl1pPr marL="0" indent="0">
              <a:buNone/>
              <a:defRPr sz="1600" spc="-100">
                <a:solidFill>
                  <a:srgbClr val="D6083B"/>
                </a:solidFill>
              </a:defRPr>
            </a:lvl1pPr>
          </a:lstStyle>
          <a:p>
            <a:pPr lvl="0"/>
            <a:r>
              <a:rPr lang="en-GB" dirty="0" smtClean="0"/>
              <a:t>Images</a:t>
            </a:r>
          </a:p>
          <a:p>
            <a:pPr lvl="0"/>
            <a:r>
              <a:rPr lang="en-GB" dirty="0" smtClean="0"/>
              <a:t>Slide 1:  Click to edit text here</a:t>
            </a:r>
          </a:p>
        </p:txBody>
      </p:sp>
      <p:sp>
        <p:nvSpPr>
          <p:cNvPr id="11" name="Title 1"/>
          <p:cNvSpPr>
            <a:spLocks noGrp="1"/>
          </p:cNvSpPr>
          <p:nvPr>
            <p:ph type="title" hasCustomPrompt="1"/>
          </p:nvPr>
        </p:nvSpPr>
        <p:spPr>
          <a:xfrm>
            <a:off x="1269263" y="274638"/>
            <a:ext cx="8373954" cy="1143000"/>
          </a:xfrm>
        </p:spPr>
        <p:txBody>
          <a:bodyPr/>
          <a:lstStyle>
            <a:lvl1pPr algn="r">
              <a:defRPr/>
            </a:lvl1pPr>
          </a:lstStyle>
          <a:p>
            <a:r>
              <a:rPr lang="en-GB" dirty="0" smtClean="0"/>
              <a:t>Acknowledgements</a:t>
            </a:r>
            <a:endParaRPr lang="en-US" dirty="0"/>
          </a:p>
        </p:txBody>
      </p:sp>
      <p:cxnSp>
        <p:nvCxnSpPr>
          <p:cNvPr id="12" name="Straight Connector 11"/>
          <p:cNvCxnSpPr/>
          <p:nvPr userDrawn="1"/>
        </p:nvCxnSpPr>
        <p:spPr>
          <a:xfrm>
            <a:off x="1269263" y="1417638"/>
            <a:ext cx="8373955" cy="0"/>
          </a:xfrm>
          <a:prstGeom prst="line">
            <a:avLst/>
          </a:prstGeom>
          <a:ln>
            <a:solidFill>
              <a:srgbClr val="D6083B"/>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D6083B"/>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
        <p:nvSpPr>
          <p:cNvPr id="2" name="TextBox 1"/>
          <p:cNvSpPr txBox="1"/>
          <p:nvPr userDrawn="1"/>
        </p:nvSpPr>
        <p:spPr>
          <a:xfrm>
            <a:off x="1269263" y="5447045"/>
            <a:ext cx="8373955" cy="600164"/>
          </a:xfrm>
          <a:prstGeom prst="rect">
            <a:avLst/>
          </a:prstGeom>
          <a:noFill/>
        </p:spPr>
        <p:txBody>
          <a:bodyPr wrap="square" rtlCol="0">
            <a:spAutoFit/>
          </a:bodyPr>
          <a:lstStyle/>
          <a:p>
            <a:pPr marL="0" algn="r">
              <a:spcBef>
                <a:spcPts val="600"/>
              </a:spcBef>
            </a:pPr>
            <a:r>
              <a:rPr lang="en-US" sz="1400" kern="1200" spc="0" dirty="0" smtClean="0">
                <a:solidFill>
                  <a:srgbClr val="D6083B"/>
                </a:solidFill>
                <a:latin typeface="Myriad Pro"/>
              </a:rPr>
              <a:t>This resource has been produced by the Darwin Correspondence Project</a:t>
            </a:r>
          </a:p>
          <a:p>
            <a:pPr marL="0" algn="r">
              <a:spcBef>
                <a:spcPts val="600"/>
              </a:spcBef>
            </a:pPr>
            <a:r>
              <a:rPr lang="en-US" sz="1400" kern="1200" spc="0" dirty="0" smtClean="0">
                <a:solidFill>
                  <a:srgbClr val="D6083B"/>
                </a:solidFill>
                <a:latin typeface="Myriad Pro"/>
              </a:rPr>
              <a:t>www.darwinproject.ac.uk</a:t>
            </a:r>
            <a:endParaRPr lang="en-US" sz="1400" kern="1200" spc="0" dirty="0">
              <a:solidFill>
                <a:srgbClr val="D6083B"/>
              </a:solidFill>
              <a:latin typeface="Myriad Pro"/>
            </a:endParaRPr>
          </a:p>
        </p:txBody>
      </p:sp>
    </p:spTree>
    <p:extLst>
      <p:ext uri="{BB962C8B-B14F-4D97-AF65-F5344CB8AC3E}">
        <p14:creationId xmlns:p14="http://schemas.microsoft.com/office/powerpoint/2010/main" xmlns="" val="18782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09513" y="1590438"/>
            <a:ext cx="38337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1269263" y="1590438"/>
            <a:ext cx="4354513" cy="4525963"/>
          </a:xfrm>
          <a:ln w="38100" cap="rnd" cmpd="sng">
            <a:solidFill>
              <a:srgbClr val="D6083B"/>
            </a:solidFill>
          </a:ln>
        </p:spPr>
        <p:txBody>
          <a:bodyPr/>
          <a:lstStyle/>
          <a:p>
            <a:r>
              <a:rPr lang="en-US" dirty="0" smtClean="0"/>
              <a:t>Click icon to add picture</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D6083B"/>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D6083B"/>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8067" y="1600201"/>
            <a:ext cx="4375150" cy="4525963"/>
          </a:xfrm>
          <a:ln w="38100" cap="rnd" cmpd="sng">
            <a:solidFill>
              <a:srgbClr val="D6083B"/>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1269263" y="1598869"/>
            <a:ext cx="38209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1" name="Straight Connector 10"/>
          <p:cNvCxnSpPr/>
          <p:nvPr userDrawn="1"/>
        </p:nvCxnSpPr>
        <p:spPr>
          <a:xfrm>
            <a:off x="1269263" y="1417638"/>
            <a:ext cx="8373955" cy="0"/>
          </a:xfrm>
          <a:prstGeom prst="line">
            <a:avLst/>
          </a:prstGeom>
          <a:ln>
            <a:solidFill>
              <a:srgbClr val="D6083B"/>
            </a:solidFill>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userDrawn="1"/>
        </p:nvCxnSpPr>
        <p:spPr>
          <a:xfrm flipV="1">
            <a:off x="1269263" y="274639"/>
            <a:ext cx="8373955" cy="18400"/>
          </a:xfrm>
          <a:prstGeom prst="line">
            <a:avLst/>
          </a:prstGeom>
          <a:ln w="38100" cmpd="sng">
            <a:solidFill>
              <a:srgbClr val="D6083B"/>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69263" y="1600201"/>
            <a:ext cx="837395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D6083B"/>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D6083B"/>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183424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0"/>
          </p:nvPr>
        </p:nvSpPr>
        <p:spPr>
          <a:xfrm>
            <a:off x="1269263" y="2006726"/>
            <a:ext cx="3600000" cy="3600000"/>
          </a:xfrm>
          <a:prstGeom prst="ellipse">
            <a:avLst/>
          </a:prstGeom>
          <a:noFill/>
          <a:ln w="38100" cmpd="sng">
            <a:solidFill>
              <a:srgbClr val="D6083B"/>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7" name="Straight Connector 16"/>
          <p:cNvCxnSpPr/>
          <p:nvPr userDrawn="1"/>
        </p:nvCxnSpPr>
        <p:spPr>
          <a:xfrm>
            <a:off x="1269263" y="1417638"/>
            <a:ext cx="8373955" cy="0"/>
          </a:xfrm>
          <a:prstGeom prst="line">
            <a:avLst/>
          </a:prstGeom>
          <a:ln>
            <a:solidFill>
              <a:srgbClr val="D6083B"/>
            </a:solidFill>
          </a:ln>
          <a:effectLst/>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userDrawn="1"/>
        </p:nvCxnSpPr>
        <p:spPr>
          <a:xfrm flipV="1">
            <a:off x="1269263" y="274639"/>
            <a:ext cx="8373955" cy="18400"/>
          </a:xfrm>
          <a:prstGeom prst="line">
            <a:avLst/>
          </a:prstGeom>
          <a:ln w="38100" cmpd="sng">
            <a:solidFill>
              <a:srgbClr val="D6083B"/>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38168" y="3148626"/>
            <a:ext cx="3600000" cy="3600000"/>
          </a:xfrm>
          <a:prstGeom prst="ellipse">
            <a:avLst/>
          </a:prstGeom>
          <a:noFill/>
          <a:ln w="38100" cmpd="sng">
            <a:solidFill>
              <a:srgbClr val="D6083B"/>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9"/>
          <p:cNvSpPr>
            <a:spLocks noGrp="1"/>
          </p:cNvSpPr>
          <p:nvPr>
            <p:ph type="pic" sz="quarter" idx="11"/>
          </p:nvPr>
        </p:nvSpPr>
        <p:spPr>
          <a:xfrm>
            <a:off x="6043217" y="1605639"/>
            <a:ext cx="3600000" cy="3600000"/>
          </a:xfrm>
          <a:prstGeom prst="ellipse">
            <a:avLst/>
          </a:prstGeom>
          <a:noFill/>
          <a:ln w="38100" cmpd="sng">
            <a:solidFill>
              <a:srgbClr val="D6083B"/>
            </a:solidFill>
          </a:ln>
          <a:effectLst/>
        </p:spPr>
        <p:txBody>
          <a:bodyPr/>
          <a:lstStyle/>
          <a:p>
            <a:r>
              <a:rPr lang="en-US" dirty="0" smtClean="0"/>
              <a:t>Click icon to add picture</a:t>
            </a:r>
            <a:endParaRPr lang="en-US" dirty="0"/>
          </a:p>
        </p:txBody>
      </p:sp>
      <p:sp>
        <p:nvSpPr>
          <p:cNvPr id="14" name="Picture Placeholder 9"/>
          <p:cNvSpPr>
            <a:spLocks noGrp="1"/>
          </p:cNvSpPr>
          <p:nvPr>
            <p:ph type="pic" sz="quarter" idx="12"/>
          </p:nvPr>
        </p:nvSpPr>
        <p:spPr>
          <a:xfrm>
            <a:off x="1033119" y="1616746"/>
            <a:ext cx="3600000" cy="3600000"/>
          </a:xfrm>
          <a:prstGeom prst="ellipse">
            <a:avLst/>
          </a:prstGeom>
          <a:noFill/>
          <a:ln w="38100" cmpd="sng">
            <a:solidFill>
              <a:srgbClr val="D6083B"/>
            </a:solidFill>
          </a:ln>
          <a:effectLst/>
        </p:spPr>
        <p:txBody>
          <a:bodyPr/>
          <a:lstStyle/>
          <a:p>
            <a:r>
              <a:rPr lang="en-US" dirty="0" smtClean="0"/>
              <a:t>Click icon to add picture</a:t>
            </a:r>
            <a:endParaRPr lang="en-US" dirty="0"/>
          </a:p>
        </p:txBody>
      </p:sp>
      <p:sp>
        <p:nvSpPr>
          <p:cNvPr id="19"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20" name="Straight Connector 19"/>
          <p:cNvCxnSpPr/>
          <p:nvPr userDrawn="1"/>
        </p:nvCxnSpPr>
        <p:spPr>
          <a:xfrm>
            <a:off x="1269263" y="1417638"/>
            <a:ext cx="8373955" cy="0"/>
          </a:xfrm>
          <a:prstGeom prst="line">
            <a:avLst/>
          </a:prstGeom>
          <a:ln>
            <a:solidFill>
              <a:srgbClr val="D6083B"/>
            </a:solidFill>
          </a:ln>
          <a:effectLst/>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userDrawn="1"/>
        </p:nvCxnSpPr>
        <p:spPr>
          <a:xfrm flipV="1">
            <a:off x="1269263" y="274639"/>
            <a:ext cx="8373955" cy="18400"/>
          </a:xfrm>
          <a:prstGeom prst="line">
            <a:avLst/>
          </a:prstGeom>
          <a:ln w="38100" cmpd="sng">
            <a:solidFill>
              <a:srgbClr val="D6083B"/>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406193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D6083B"/>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D6083B"/>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D6083B"/>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293040"/>
            <a:ext cx="1123200" cy="1124599"/>
          </a:xfrm>
          <a:prstGeom prst="ellipse">
            <a:avLst/>
          </a:prstGeom>
          <a:noFill/>
          <a:ln w="38100" cmpd="sng">
            <a:solidFill>
              <a:srgbClr val="D6083B"/>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231089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9270" y="274638"/>
            <a:ext cx="8373954" cy="11430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71" y="1645742"/>
            <a:ext cx="8373954" cy="4472123"/>
          </a:xfrm>
          <a:ln w="38100" cap="rnd" cmpd="sng">
            <a:solidFill>
              <a:srgbClr val="D6083B"/>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71" y="1417638"/>
            <a:ext cx="8373955" cy="0"/>
          </a:xfrm>
          <a:prstGeom prst="line">
            <a:avLst/>
          </a:prstGeom>
          <a:ln>
            <a:solidFill>
              <a:srgbClr val="D6083B"/>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70" y="274639"/>
            <a:ext cx="8373955" cy="18400"/>
          </a:xfrm>
          <a:prstGeom prst="line">
            <a:avLst/>
          </a:prstGeom>
          <a:ln w="38100" cmpd="sng">
            <a:solidFill>
              <a:srgbClr val="D6083B"/>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8110804" y="279455"/>
            <a:ext cx="1123200" cy="1124599"/>
          </a:xfrm>
          <a:prstGeom prst="ellipse">
            <a:avLst/>
          </a:prstGeom>
          <a:noFill/>
          <a:ln w="38100" cmpd="sng">
            <a:solidFill>
              <a:srgbClr val="D6083B"/>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212266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D6083B"/>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D6083B"/>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D6083B"/>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1645742"/>
            <a:ext cx="1800000" cy="1800000"/>
          </a:xfrm>
          <a:prstGeom prst="ellipse">
            <a:avLst/>
          </a:prstGeom>
          <a:noFill/>
          <a:ln w="38100" cmpd="sng">
            <a:solidFill>
              <a:srgbClr val="D6083B"/>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1"/>
          </a:xfrm>
          <a:prstGeom prst="rect">
            <a:avLst/>
          </a:prstGeom>
        </p:spPr>
      </p:pic>
    </p:spTree>
    <p:extLst>
      <p:ext uri="{BB962C8B-B14F-4D97-AF65-F5344CB8AC3E}">
        <p14:creationId xmlns:p14="http://schemas.microsoft.com/office/powerpoint/2010/main" xmlns="" val="3658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DCP-logo.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38094" y="6235019"/>
            <a:ext cx="2184000" cy="543640"/>
          </a:xfrm>
          <a:prstGeom prst="rect">
            <a:avLst/>
          </a:prstGeom>
          <a:ln w="76200" cmpd="sng">
            <a:solidFill>
              <a:schemeClr val="bg1"/>
            </a:solidFill>
          </a:ln>
        </p:spPr>
      </p:pic>
    </p:spTree>
    <p:extLst>
      <p:ext uri="{BB962C8B-B14F-4D97-AF65-F5344CB8AC3E}">
        <p14:creationId xmlns:p14="http://schemas.microsoft.com/office/powerpoint/2010/main" xmlns="" val="3371476190"/>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96" r:id="rId3"/>
    <p:sldLayoutId id="2147483700" r:id="rId4"/>
    <p:sldLayoutId id="2147483697" r:id="rId5"/>
    <p:sldLayoutId id="2147483704" r:id="rId6"/>
    <p:sldLayoutId id="2147483702" r:id="rId7"/>
    <p:sldLayoutId id="2147483703" r:id="rId8"/>
    <p:sldLayoutId id="2147483706" r:id="rId9"/>
    <p:sldLayoutId id="2147483705" r:id="rId10"/>
  </p:sldLayoutIdLst>
  <p:txStyles>
    <p:titleStyle>
      <a:lvl1pPr algn="ctr" defTabSz="457200" rtl="0" eaLnBrk="1" latinLnBrk="0" hangingPunct="1">
        <a:spcBef>
          <a:spcPct val="0"/>
        </a:spcBef>
        <a:buNone/>
        <a:defRPr sz="4400" b="0" i="0" kern="1200" spc="-1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Darwin and religion</a:t>
            </a:r>
            <a:endParaRPr lang="en-US" dirty="0"/>
          </a:p>
        </p:txBody>
      </p:sp>
      <p:sp>
        <p:nvSpPr>
          <p:cNvPr id="3" name="Subtitle 2"/>
          <p:cNvSpPr>
            <a:spLocks noGrp="1"/>
          </p:cNvSpPr>
          <p:nvPr>
            <p:ph type="subTitle" idx="1"/>
          </p:nvPr>
        </p:nvSpPr>
        <p:spPr/>
        <p:txBody>
          <a:bodyPr/>
          <a:lstStyle/>
          <a:p>
            <a:r>
              <a:rPr lang="en-US" dirty="0" smtClean="0"/>
              <a:t>Topic: Religious Education</a:t>
            </a:r>
          </a:p>
          <a:p>
            <a:r>
              <a:rPr lang="en-US" dirty="0" smtClean="0"/>
              <a:t>Ages: 11-14</a:t>
            </a:r>
          </a:p>
          <a:p>
            <a:r>
              <a:rPr lang="en-US" dirty="0" smtClean="0"/>
              <a:t>Key stage: 3</a:t>
            </a:r>
            <a:endParaRPr lang="en-US" dirty="0"/>
          </a:p>
        </p:txBody>
      </p:sp>
      <p:pic>
        <p:nvPicPr>
          <p:cNvPr id="1026" name="Picture 2" descr="E:\Sally1\Secondary schools\Powerpoint-Templates\Dots-06.png"/>
          <p:cNvPicPr>
            <a:picLocks noChangeAspect="1" noChangeArrowheads="1"/>
          </p:cNvPicPr>
          <p:nvPr/>
        </p:nvPicPr>
        <p:blipFill>
          <a:blip r:embed="rId3"/>
          <a:srcRect/>
          <a:stretch>
            <a:fillRect/>
          </a:stretch>
        </p:blipFill>
        <p:spPr bwMode="auto">
          <a:xfrm>
            <a:off x="346242" y="171451"/>
            <a:ext cx="793416" cy="6858000"/>
          </a:xfrm>
          <a:prstGeom prst="rect">
            <a:avLst/>
          </a:prstGeom>
          <a:noFill/>
        </p:spPr>
      </p:pic>
    </p:spTree>
    <p:extLst>
      <p:ext uri="{BB962C8B-B14F-4D97-AF65-F5344CB8AC3E}">
        <p14:creationId xmlns:p14="http://schemas.microsoft.com/office/powerpoint/2010/main" xmlns="" val="304055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pPr algn="r">
              <a:buNone/>
            </a:pPr>
            <a:endParaRPr lang="en-GB" sz="3600" dirty="0" smtClean="0">
              <a:solidFill>
                <a:srgbClr val="C00000"/>
              </a:solidFill>
            </a:endParaRPr>
          </a:p>
          <a:p>
            <a:pPr algn="r">
              <a:buNone/>
            </a:pPr>
            <a:r>
              <a:rPr lang="en-GB" sz="3600" b="1" dirty="0" smtClean="0">
                <a:solidFill>
                  <a:srgbClr val="C00000"/>
                </a:solidFill>
              </a:rPr>
              <a:t>‘</a:t>
            </a:r>
            <a:r>
              <a:rPr lang="en-GB" dirty="0" smtClean="0"/>
              <a:t>Parts of it I admired greatly; parts I laughed at till my sides were sore; other parts I read with absolute sorrow;</a:t>
            </a:r>
            <a:r>
              <a:rPr lang="en-GB" sz="3600" b="1" dirty="0" smtClean="0">
                <a:solidFill>
                  <a:srgbClr val="C00000"/>
                </a:solidFill>
              </a:rPr>
              <a:t>’</a:t>
            </a:r>
          </a:p>
          <a:p>
            <a:pPr algn="r">
              <a:buNone/>
            </a:pPr>
            <a:r>
              <a:rPr lang="en-GB" sz="1800" dirty="0" smtClean="0"/>
              <a:t>Adam Sedgwick, </a:t>
            </a:r>
          </a:p>
          <a:p>
            <a:pPr algn="r">
              <a:buNone/>
            </a:pPr>
            <a:r>
              <a:rPr lang="en-GB" sz="1800" dirty="0" smtClean="0"/>
              <a:t>24 November, 1859 </a:t>
            </a:r>
            <a:endParaRPr lang="en-GB" sz="1800" dirty="0"/>
          </a:p>
        </p:txBody>
      </p:sp>
      <p:pic>
        <p:nvPicPr>
          <p:cNvPr id="5" name="Picture Placeholder 4" descr="SEDGWICK-A-01-04276.jpg"/>
          <p:cNvPicPr>
            <a:picLocks noGrp="1" noChangeAspect="1"/>
          </p:cNvPicPr>
          <p:nvPr>
            <p:ph type="pic" sz="quarter" idx="10"/>
          </p:nvPr>
        </p:nvPicPr>
        <p:blipFill>
          <a:blip r:embed="rId3"/>
          <a:srcRect t="13102" b="13102"/>
          <a:stretch>
            <a:fillRect/>
          </a:stretch>
        </p:blipFill>
        <p:spPr/>
      </p:pic>
      <p:sp>
        <p:nvSpPr>
          <p:cNvPr id="4" name="Title 3"/>
          <p:cNvSpPr>
            <a:spLocks noGrp="1"/>
          </p:cNvSpPr>
          <p:nvPr>
            <p:ph type="title"/>
          </p:nvPr>
        </p:nvSpPr>
        <p:spPr/>
        <p:txBody>
          <a:bodyPr/>
          <a:lstStyle/>
          <a:p>
            <a:pPr algn="ctr"/>
            <a:r>
              <a:rPr lang="en-GB" dirty="0" smtClean="0"/>
              <a:t>Reactions to ‘</a:t>
            </a:r>
            <a:r>
              <a:rPr lang="en-GB" i="1" dirty="0" smtClean="0"/>
              <a:t>Origin’</a:t>
            </a:r>
            <a:endParaRPr lang="en-GB"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lnSpcReduction="20000"/>
          </a:bodyPr>
          <a:lstStyle/>
          <a:p>
            <a:pPr algn="r">
              <a:buNone/>
            </a:pPr>
            <a:r>
              <a:rPr lang="en-GB" i="1" dirty="0" smtClean="0"/>
              <a:t> </a:t>
            </a:r>
            <a:r>
              <a:rPr lang="en-GB" sz="3900" b="1" dirty="0" smtClean="0">
                <a:solidFill>
                  <a:srgbClr val="C00000"/>
                </a:solidFill>
              </a:rPr>
              <a:t>‘</a:t>
            </a:r>
            <a:r>
              <a:rPr lang="en-GB" dirty="0" smtClean="0"/>
              <a:t>… it has always appeared to me more satisfactory to look at the immense amount of pain &amp; suffering in this world, as the inevitable result of the natural sequence of events, … rather than from the direct intervention of God.</a:t>
            </a:r>
            <a:r>
              <a:rPr lang="en-GB" sz="3900" b="1" dirty="0" smtClean="0">
                <a:solidFill>
                  <a:srgbClr val="C00000"/>
                </a:solidFill>
              </a:rPr>
              <a:t>’</a:t>
            </a:r>
          </a:p>
          <a:p>
            <a:pPr algn="r">
              <a:buNone/>
            </a:pPr>
            <a:r>
              <a:rPr lang="en-GB" sz="1700" dirty="0" smtClean="0"/>
              <a:t>Darwin to Mary Boole, </a:t>
            </a:r>
          </a:p>
          <a:p>
            <a:pPr algn="r">
              <a:buNone/>
            </a:pPr>
            <a:r>
              <a:rPr lang="en-GB" sz="1700" dirty="0" smtClean="0"/>
              <a:t>14 December 1866</a:t>
            </a:r>
          </a:p>
          <a:p>
            <a:endParaRPr lang="en-GB" dirty="0"/>
          </a:p>
        </p:txBody>
      </p:sp>
      <p:sp>
        <p:nvSpPr>
          <p:cNvPr id="4" name="Title 3"/>
          <p:cNvSpPr>
            <a:spLocks noGrp="1"/>
          </p:cNvSpPr>
          <p:nvPr>
            <p:ph type="title"/>
          </p:nvPr>
        </p:nvSpPr>
        <p:spPr/>
        <p:txBody>
          <a:bodyPr/>
          <a:lstStyle/>
          <a:p>
            <a:pPr algn="ctr"/>
            <a:r>
              <a:rPr lang="en-GB" dirty="0" smtClean="0"/>
              <a:t>Darwin’s views on religion</a:t>
            </a:r>
            <a:endParaRPr lang="en-GB" dirty="0"/>
          </a:p>
        </p:txBody>
      </p:sp>
      <p:pic>
        <p:nvPicPr>
          <p:cNvPr id="5" name="Content Placeholder 6" descr="MS-DAR-00225-000-00119.jpg"/>
          <p:cNvPicPr>
            <a:picLocks noGrp="1" noChangeAspect="1"/>
          </p:cNvPicPr>
          <p:nvPr>
            <p:ph type="pic" sz="quarter" idx="10"/>
          </p:nvPr>
        </p:nvPicPr>
        <p:blipFill>
          <a:blip r:embed="rId3"/>
          <a:srcRect t="8113" b="8113"/>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S-DAR-00219-00012-000-00009-00001.jpg"/>
          <p:cNvPicPr>
            <a:picLocks noGrp="1" noChangeAspect="1"/>
          </p:cNvPicPr>
          <p:nvPr>
            <p:ph sz="half" idx="2"/>
          </p:nvPr>
        </p:nvPicPr>
        <p:blipFill>
          <a:blip r:embed="rId3"/>
          <a:stretch>
            <a:fillRect/>
          </a:stretch>
        </p:blipFill>
        <p:spPr>
          <a:xfrm>
            <a:off x="5810250" y="2621596"/>
            <a:ext cx="3832225" cy="2464121"/>
          </a:xfrm>
          <a:ln w="38100">
            <a:solidFill>
              <a:srgbClr val="C00000"/>
            </a:solidFill>
          </a:ln>
        </p:spPr>
      </p:pic>
      <p:pic>
        <p:nvPicPr>
          <p:cNvPr id="5" name="Picture Placeholder 4" descr="29a_1.jpg"/>
          <p:cNvPicPr>
            <a:picLocks noGrp="1" noChangeAspect="1"/>
          </p:cNvPicPr>
          <p:nvPr>
            <p:ph type="pic" sz="quarter" idx="10"/>
          </p:nvPr>
        </p:nvPicPr>
        <p:blipFill>
          <a:blip r:embed="rId4"/>
          <a:srcRect l="13872" r="13872"/>
          <a:stretch>
            <a:fillRect/>
          </a:stretch>
        </p:blipFill>
        <p:spPr/>
      </p:pic>
      <p:sp>
        <p:nvSpPr>
          <p:cNvPr id="4" name="Title 3"/>
          <p:cNvSpPr>
            <a:spLocks noGrp="1"/>
          </p:cNvSpPr>
          <p:nvPr>
            <p:ph type="title"/>
          </p:nvPr>
        </p:nvSpPr>
        <p:spPr/>
        <p:txBody>
          <a:bodyPr/>
          <a:lstStyle/>
          <a:p>
            <a:pPr algn="ctr"/>
            <a:r>
              <a:rPr lang="en-GB" dirty="0" smtClean="0"/>
              <a:t>Darwin and Down</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GB" sz="1800" b="1" dirty="0" smtClean="0"/>
              <a:t>Images</a:t>
            </a:r>
          </a:p>
          <a:p>
            <a:pPr>
              <a:buNone/>
            </a:pPr>
            <a:r>
              <a:rPr lang="en-GB" sz="1800" dirty="0" smtClean="0"/>
              <a:t>Slide 2: 	</a:t>
            </a:r>
            <a:r>
              <a:rPr lang="en-GB" sz="1800" dirty="0" smtClean="0"/>
              <a:t>Artwork </a:t>
            </a:r>
            <a:r>
              <a:rPr lang="en-GB" sz="1800" dirty="0" smtClean="0"/>
              <a:t>based on sketch of </a:t>
            </a:r>
            <a:r>
              <a:rPr lang="en-GB" sz="1800" dirty="0"/>
              <a:t>Darwin </a:t>
            </a:r>
            <a:r>
              <a:rPr lang="en-GB" sz="1800" dirty="0" smtClean="0"/>
              <a:t>by George Richmond held at 	</a:t>
            </a:r>
            <a:r>
              <a:rPr lang="en-GB" sz="1800" dirty="0" smtClean="0"/>
              <a:t>			Cambridge University </a:t>
            </a:r>
            <a:r>
              <a:rPr lang="en-GB" sz="1800" dirty="0" smtClean="0"/>
              <a:t>Library, DAR 225:119, DAR 14.6</a:t>
            </a:r>
          </a:p>
          <a:p>
            <a:pPr>
              <a:buNone/>
            </a:pPr>
            <a:r>
              <a:rPr lang="en-GB" sz="1800" dirty="0" smtClean="0"/>
              <a:t>Slide 3:	Cambridge University Library </a:t>
            </a:r>
          </a:p>
          <a:p>
            <a:pPr>
              <a:buNone/>
            </a:pPr>
            <a:r>
              <a:rPr lang="en-GB" sz="1800" dirty="0" smtClean="0"/>
              <a:t>Slide 4: 	US National Library of Medicine IMH (B014334), </a:t>
            </a:r>
            <a:r>
              <a:rPr lang="en-GB" sz="1800" dirty="0" smtClean="0"/>
              <a:t>CUL</a:t>
            </a:r>
            <a:r>
              <a:rPr lang="en-GB" sz="1800" dirty="0" smtClean="0"/>
              <a:t> </a:t>
            </a:r>
            <a:r>
              <a:rPr lang="en-GB" sz="1800" dirty="0" smtClean="0"/>
              <a:t>(DAR </a:t>
            </a:r>
            <a:r>
              <a:rPr lang="en-GB" sz="1800" dirty="0" smtClean="0"/>
              <a:t>97: B4)</a:t>
            </a:r>
          </a:p>
          <a:p>
            <a:pPr>
              <a:buNone/>
            </a:pPr>
            <a:r>
              <a:rPr lang="en-GB" sz="1800" dirty="0" smtClean="0"/>
              <a:t>Slide 5: 	CUL, </a:t>
            </a:r>
            <a:r>
              <a:rPr lang="en-GB" sz="1800" dirty="0"/>
              <a:t>m</a:t>
            </a:r>
            <a:r>
              <a:rPr lang="en-GB" sz="1800" dirty="0" smtClean="0"/>
              <a:t>ap data by Free Vector Maps </a:t>
            </a:r>
          </a:p>
          <a:p>
            <a:pPr>
              <a:buNone/>
            </a:pPr>
            <a:r>
              <a:rPr lang="en-GB" sz="1800" dirty="0" smtClean="0"/>
              <a:t>Slide 6: 	Images from collections at Cambridge University Museum of Zoology/ </a:t>
            </a:r>
          </a:p>
          <a:p>
            <a:pPr>
              <a:buNone/>
            </a:pPr>
            <a:r>
              <a:rPr lang="en-GB" sz="1800" dirty="0" smtClean="0"/>
              <a:t>			Sedgwick Museum, artist impression of </a:t>
            </a:r>
            <a:r>
              <a:rPr lang="en-GB" sz="1800" dirty="0" err="1" smtClean="0"/>
              <a:t>Megatherium</a:t>
            </a:r>
            <a:r>
              <a:rPr lang="en-GB" sz="1800" dirty="0" smtClean="0"/>
              <a:t>, CUL</a:t>
            </a:r>
          </a:p>
          <a:p>
            <a:pPr>
              <a:buNone/>
            </a:pPr>
            <a:r>
              <a:rPr lang="en-GB" sz="1800" dirty="0" smtClean="0"/>
              <a:t>Slide 7: 	CUL DAR 44.13, giant </a:t>
            </a:r>
            <a:r>
              <a:rPr lang="en-GB" sz="1800" dirty="0" smtClean="0"/>
              <a:t>tortoise: Vanessa Green, Galapagos </a:t>
            </a:r>
            <a:r>
              <a:rPr lang="en-GB" sz="1800" dirty="0" smtClean="0"/>
              <a:t>Conservation Trust</a:t>
            </a:r>
          </a:p>
          <a:p>
            <a:pPr>
              <a:buNone/>
            </a:pPr>
            <a:r>
              <a:rPr lang="en-GB" sz="1800" dirty="0" smtClean="0"/>
              <a:t>Slide 8: 	CUL, artwork based on DAR 233.1:17,  Keynes.M.2.27, DAR 233.2.18</a:t>
            </a:r>
          </a:p>
          <a:p>
            <a:pPr>
              <a:buNone/>
            </a:pPr>
            <a:r>
              <a:rPr lang="en-GB" sz="1800" dirty="0" smtClean="0"/>
              <a:t>Slide 9:	</a:t>
            </a:r>
            <a:r>
              <a:rPr lang="en-GB" sz="1800" dirty="0" err="1" smtClean="0"/>
              <a:t>Downe</a:t>
            </a:r>
            <a:r>
              <a:rPr lang="en-GB" sz="1800" dirty="0" smtClean="0"/>
              <a:t> </a:t>
            </a:r>
            <a:r>
              <a:rPr lang="en-GB" sz="1800" dirty="0" smtClean="0"/>
              <a:t>Church, Kent </a:t>
            </a:r>
            <a:endParaRPr lang="en-GB" sz="1800" dirty="0" smtClean="0"/>
          </a:p>
          <a:p>
            <a:pPr>
              <a:buNone/>
            </a:pPr>
            <a:r>
              <a:rPr lang="en-GB" sz="1800" dirty="0" smtClean="0"/>
              <a:t>Slide 10:	</a:t>
            </a:r>
            <a:r>
              <a:rPr lang="en-GB" sz="1800" dirty="0" smtClean="0"/>
              <a:t>Adam </a:t>
            </a:r>
            <a:r>
              <a:rPr lang="en-GB" sz="1800" dirty="0" smtClean="0"/>
              <a:t>Sedgwick </a:t>
            </a:r>
            <a:r>
              <a:rPr lang="en-GB" sz="1800" dirty="0"/>
              <a:t> </a:t>
            </a:r>
            <a:r>
              <a:rPr lang="en-GB" sz="1800" dirty="0" smtClean="0"/>
              <a:t>NPG D5929 © National Portrait Gallery, </a:t>
            </a:r>
            <a:r>
              <a:rPr lang="en-GB" sz="1800" dirty="0" smtClean="0"/>
              <a:t>London </a:t>
            </a:r>
          </a:p>
          <a:p>
            <a:pPr>
              <a:buNone/>
            </a:pPr>
            <a:r>
              <a:rPr lang="en-GB" sz="1800" dirty="0" smtClean="0"/>
              <a:t>	</a:t>
            </a:r>
            <a:r>
              <a:rPr lang="en-GB" sz="1800" dirty="0" smtClean="0"/>
              <a:t>		</a:t>
            </a:r>
            <a:r>
              <a:rPr lang="en-GB" sz="1800" dirty="0" smtClean="0"/>
              <a:t>(</a:t>
            </a:r>
            <a:r>
              <a:rPr lang="en-GB" sz="1800" dirty="0" smtClean="0"/>
              <a:t>CC </a:t>
            </a:r>
            <a:r>
              <a:rPr lang="en-GB" sz="1800" dirty="0" smtClean="0"/>
              <a:t>BY-NC-ND 3.0</a:t>
            </a:r>
            <a:r>
              <a:rPr lang="en-GB" sz="1800" dirty="0" smtClean="0"/>
              <a:t>)</a:t>
            </a:r>
          </a:p>
          <a:p>
            <a:pPr>
              <a:buNone/>
            </a:pPr>
            <a:r>
              <a:rPr lang="en-GB" sz="1800" dirty="0" smtClean="0"/>
              <a:t>Slide 11: 	</a:t>
            </a:r>
            <a:r>
              <a:rPr lang="en-GB" sz="1800" dirty="0" smtClean="0"/>
              <a:t>CUL </a:t>
            </a:r>
            <a:r>
              <a:rPr lang="en-GB" sz="1800" dirty="0" smtClean="0"/>
              <a:t>(DAR 225:119)</a:t>
            </a:r>
          </a:p>
          <a:p>
            <a:pPr>
              <a:buNone/>
            </a:pPr>
            <a:r>
              <a:rPr lang="en-GB" sz="1800" dirty="0" smtClean="0"/>
              <a:t>Slide 12:	</a:t>
            </a:r>
            <a:r>
              <a:rPr lang="en-GB" sz="1800" dirty="0" smtClean="0"/>
              <a:t>Down House and </a:t>
            </a:r>
            <a:r>
              <a:rPr lang="en-GB" sz="1800" smtClean="0"/>
              <a:t>Darwin family, CUL </a:t>
            </a:r>
            <a:r>
              <a:rPr lang="en-GB" sz="1800" dirty="0" smtClean="0"/>
              <a:t>(</a:t>
            </a:r>
            <a:r>
              <a:rPr lang="en-GB" sz="1800" dirty="0" smtClean="0"/>
              <a:t>DAR -225:29.a, DAR </a:t>
            </a:r>
            <a:r>
              <a:rPr lang="en-GB" sz="1800" dirty="0" smtClean="0"/>
              <a:t>219.12:9)</a:t>
            </a:r>
            <a:endParaRPr lang="en-GB" sz="1800" dirty="0" smtClean="0"/>
          </a:p>
          <a:p>
            <a:pPr>
              <a:buNone/>
            </a:pPr>
            <a:endParaRPr lang="en-GB" sz="1800" dirty="0"/>
          </a:p>
        </p:txBody>
      </p:sp>
      <p:sp>
        <p:nvSpPr>
          <p:cNvPr id="3" name="Title 2"/>
          <p:cNvSpPr>
            <a:spLocks noGrp="1"/>
          </p:cNvSpPr>
          <p:nvPr>
            <p:ph type="title"/>
          </p:nvPr>
        </p:nvSpPr>
        <p:spPr/>
        <p:txBody>
          <a:bodyPr/>
          <a:lstStyle/>
          <a:p>
            <a:pPr algn="ctr"/>
            <a:r>
              <a:rPr lang="en-GB" dirty="0" smtClean="0"/>
              <a:t>Acknowledgements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xmlns="" val="0"/>
              </a:ext>
            </a:extLst>
          </a:blip>
          <a:srcRect t="9700" b="9700"/>
          <a:stretch>
            <a:fillRect/>
          </a:stretch>
        </p:blipFill>
        <p:spPr>
          <a:xfrm>
            <a:off x="1033119" y="1680121"/>
            <a:ext cx="3600000" cy="3600000"/>
          </a:xfrm>
        </p:spPr>
      </p:pic>
      <p:sp>
        <p:nvSpPr>
          <p:cNvPr id="5" name="Title 4"/>
          <p:cNvSpPr>
            <a:spLocks noGrp="1"/>
          </p:cNvSpPr>
          <p:nvPr>
            <p:ph type="title"/>
          </p:nvPr>
        </p:nvSpPr>
        <p:spPr/>
        <p:txBody>
          <a:bodyPr/>
          <a:lstStyle/>
          <a:p>
            <a:pPr algn="ctr"/>
            <a:r>
              <a:rPr lang="en-GB" dirty="0" smtClean="0"/>
              <a:t>Who was Charles Darwin?</a:t>
            </a:r>
            <a:endParaRPr lang="en-GB" dirty="0"/>
          </a:p>
        </p:txBody>
      </p:sp>
      <p:pic>
        <p:nvPicPr>
          <p:cNvPr id="10" name="Picture Placeholder 9" descr="MS-DAR-00141-000-00006-r4.jpg"/>
          <p:cNvPicPr>
            <a:picLocks noGrp="1" noChangeAspect="1"/>
          </p:cNvPicPr>
          <p:nvPr>
            <p:ph type="pic" sz="quarter" idx="11"/>
          </p:nvPr>
        </p:nvPicPr>
        <p:blipFill>
          <a:blip r:embed="rId4"/>
          <a:srcRect t="15080" b="15080"/>
          <a:stretch>
            <a:fillRect/>
          </a:stretch>
        </p:blipFill>
        <p:spPr/>
      </p:pic>
      <p:pic>
        <p:nvPicPr>
          <p:cNvPr id="12" name="Picture Placeholder 11" descr="Richmond_Darwin-sketch-1839-coloured-smaller.jpg"/>
          <p:cNvPicPr>
            <a:picLocks noGrp="1" noChangeAspect="1"/>
          </p:cNvPicPr>
          <p:nvPr>
            <p:ph type="pic" sz="quarter" idx="10"/>
          </p:nvPr>
        </p:nvPicPr>
        <p:blipFill>
          <a:blip r:embed="rId5"/>
          <a:srcRect t="12825" b="12825"/>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958974" y="1590675"/>
            <a:ext cx="3534777" cy="4525963"/>
          </a:xfrm>
        </p:spPr>
      </p:pic>
      <p:sp>
        <p:nvSpPr>
          <p:cNvPr id="4" name="Title 3"/>
          <p:cNvSpPr>
            <a:spLocks noGrp="1"/>
          </p:cNvSpPr>
          <p:nvPr>
            <p:ph type="title"/>
          </p:nvPr>
        </p:nvSpPr>
        <p:spPr/>
        <p:txBody>
          <a:bodyPr/>
          <a:lstStyle/>
          <a:p>
            <a:pPr algn="ctr"/>
            <a:r>
              <a:rPr lang="en-GB" dirty="0" smtClean="0"/>
              <a:t>Darwin as a young man</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58974" y="1590675"/>
            <a:ext cx="3534777" cy="456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Placeholder 7" descr="Richmond_Darwin-sketch-1839-coloured-smaller.jpg"/>
          <p:cNvPicPr>
            <a:picLocks noGrp="1" noChangeAspect="1"/>
          </p:cNvPicPr>
          <p:nvPr>
            <p:ph type="pic" sz="quarter" idx="10"/>
          </p:nvPr>
        </p:nvPicPr>
        <p:blipFill>
          <a:blip r:embed="rId5"/>
          <a:srcRect t="11378" b="11378"/>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enslow_offer_letter short.jpg"/>
          <p:cNvPicPr>
            <a:picLocks noGrp="1" noChangeAspect="1"/>
          </p:cNvPicPr>
          <p:nvPr>
            <p:ph sz="half" idx="2"/>
          </p:nvPr>
        </p:nvPicPr>
        <p:blipFill>
          <a:blip r:embed="rId3"/>
          <a:stretch>
            <a:fillRect/>
          </a:stretch>
        </p:blipFill>
        <p:spPr>
          <a:xfrm>
            <a:off x="5393382" y="1600200"/>
            <a:ext cx="3659485" cy="4525963"/>
          </a:xfrm>
        </p:spPr>
      </p:pic>
      <p:pic>
        <p:nvPicPr>
          <p:cNvPr id="5" name="Picture Placeholder 4" descr="HENSLOW-J-S-01-02235.jpg"/>
          <p:cNvPicPr>
            <a:picLocks noGrp="1" noChangeAspect="1"/>
          </p:cNvPicPr>
          <p:nvPr>
            <p:ph type="pic" sz="quarter" idx="10"/>
          </p:nvPr>
        </p:nvPicPr>
        <p:blipFill>
          <a:blip r:embed="rId4"/>
          <a:srcRect t="8782" b="8782"/>
          <a:stretch>
            <a:fillRect/>
          </a:stretch>
        </p:blipFill>
        <p:spPr/>
      </p:pic>
      <p:sp>
        <p:nvSpPr>
          <p:cNvPr id="4" name="Title 3"/>
          <p:cNvSpPr>
            <a:spLocks noGrp="1"/>
          </p:cNvSpPr>
          <p:nvPr>
            <p:ph type="title"/>
          </p:nvPr>
        </p:nvSpPr>
        <p:spPr/>
        <p:txBody>
          <a:bodyPr/>
          <a:lstStyle/>
          <a:p>
            <a:pPr algn="ctr"/>
            <a:r>
              <a:rPr lang="en-GB" dirty="0" smtClean="0"/>
              <a:t>Darwin receives an offer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gle-Voyage-Route-01.jpg"/>
          <p:cNvPicPr>
            <a:picLocks noGrp="1" noChangeAspect="1"/>
          </p:cNvPicPr>
          <p:nvPr>
            <p:ph idx="1"/>
          </p:nvPr>
        </p:nvPicPr>
        <p:blipFill>
          <a:blip r:embed="rId3"/>
          <a:stretch>
            <a:fillRect/>
          </a:stretch>
        </p:blipFill>
        <p:spPr>
          <a:xfrm>
            <a:off x="1959429" y="1600200"/>
            <a:ext cx="6697631" cy="4735225"/>
          </a:xfrm>
        </p:spPr>
      </p:pic>
      <p:sp>
        <p:nvSpPr>
          <p:cNvPr id="3" name="Title 2"/>
          <p:cNvSpPr>
            <a:spLocks noGrp="1"/>
          </p:cNvSpPr>
          <p:nvPr>
            <p:ph type="title"/>
          </p:nvPr>
        </p:nvSpPr>
        <p:spPr/>
        <p:txBody>
          <a:bodyPr/>
          <a:lstStyle/>
          <a:p>
            <a:r>
              <a:rPr lang="en-GB" dirty="0" smtClean="0"/>
              <a:t>Where did the HMS </a:t>
            </a:r>
            <a:r>
              <a:rPr lang="en-GB" i="1" dirty="0" smtClean="0"/>
              <a:t>Beagle</a:t>
            </a:r>
            <a:r>
              <a:rPr lang="en-GB" dirty="0" smtClean="0"/>
              <a:t> go?</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gatherium-3.jpg"/>
          <p:cNvPicPr>
            <a:picLocks noGrp="1" noChangeAspect="1"/>
          </p:cNvPicPr>
          <p:nvPr>
            <p:ph sz="half" idx="2"/>
          </p:nvPr>
        </p:nvPicPr>
        <p:blipFill>
          <a:blip r:embed="rId3"/>
          <a:stretch>
            <a:fillRect/>
          </a:stretch>
        </p:blipFill>
        <p:spPr>
          <a:xfrm>
            <a:off x="5697517" y="1936881"/>
            <a:ext cx="3945700" cy="4179520"/>
          </a:xfrm>
          <a:ln w="38100">
            <a:solidFill>
              <a:schemeClr val="accent5"/>
            </a:solidFill>
          </a:ln>
        </p:spPr>
      </p:pic>
      <p:pic>
        <p:nvPicPr>
          <p:cNvPr id="5" name="Picture Placeholder 4" descr="Hart-McLeod-029586.jpg"/>
          <p:cNvPicPr>
            <a:picLocks noGrp="1" noChangeAspect="1"/>
          </p:cNvPicPr>
          <p:nvPr>
            <p:ph type="pic" sz="quarter" idx="10"/>
          </p:nvPr>
        </p:nvPicPr>
        <p:blipFill>
          <a:blip r:embed="rId4"/>
          <a:srcRect l="1894" r="1894"/>
          <a:stretch>
            <a:fillRect/>
          </a:stretch>
        </p:blipFill>
        <p:spPr>
          <a:xfrm>
            <a:off x="1399893" y="1936881"/>
            <a:ext cx="4021194" cy="4179520"/>
          </a:xfrm>
        </p:spPr>
      </p:pic>
      <p:sp>
        <p:nvSpPr>
          <p:cNvPr id="4" name="Title 3"/>
          <p:cNvSpPr>
            <a:spLocks noGrp="1"/>
          </p:cNvSpPr>
          <p:nvPr>
            <p:ph type="title"/>
          </p:nvPr>
        </p:nvSpPr>
        <p:spPr/>
        <p:txBody>
          <a:bodyPr/>
          <a:lstStyle/>
          <a:p>
            <a:pPr algn="ctr"/>
            <a:r>
              <a:rPr lang="en-GB" dirty="0" smtClean="0"/>
              <a:t>Specimens big and small</a:t>
            </a:r>
            <a:endParaRPr lang="en-GB" dirty="0"/>
          </a:p>
        </p:txBody>
      </p:sp>
      <p:pic>
        <p:nvPicPr>
          <p:cNvPr id="7" name="Picture 6" descr="Hart-McLeod-029607.jpg"/>
          <p:cNvPicPr>
            <a:picLocks noChangeAspect="1"/>
          </p:cNvPicPr>
          <p:nvPr/>
        </p:nvPicPr>
        <p:blipFill>
          <a:blip r:embed="rId5"/>
          <a:stretch>
            <a:fillRect/>
          </a:stretch>
        </p:blipFill>
        <p:spPr>
          <a:xfrm>
            <a:off x="4498114" y="4257810"/>
            <a:ext cx="2128971" cy="1858591"/>
          </a:xfrm>
          <a:prstGeom prst="rect">
            <a:avLst/>
          </a:prstGeom>
          <a:ln w="38100">
            <a:solidFill>
              <a:srgbClr val="C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anessa Green 2007 004 Santa Cruz Highlands.jpg"/>
          <p:cNvPicPr>
            <a:picLocks noGrp="1" noChangeAspect="1"/>
          </p:cNvPicPr>
          <p:nvPr>
            <p:ph sz="half" idx="2"/>
          </p:nvPr>
        </p:nvPicPr>
        <p:blipFill>
          <a:blip r:embed="rId3"/>
          <a:stretch>
            <a:fillRect/>
          </a:stretch>
        </p:blipFill>
        <p:spPr>
          <a:xfrm>
            <a:off x="5810250" y="2575609"/>
            <a:ext cx="3832225" cy="2556094"/>
          </a:xfrm>
          <a:ln w="38100">
            <a:solidFill>
              <a:schemeClr val="accent5"/>
            </a:solidFill>
          </a:ln>
        </p:spPr>
      </p:pic>
      <p:pic>
        <p:nvPicPr>
          <p:cNvPr id="5" name="Picture Placeholder 4" descr="MS-DAR-00044-000-00013-00002.jpg"/>
          <p:cNvPicPr>
            <a:picLocks noGrp="1" noChangeAspect="1"/>
          </p:cNvPicPr>
          <p:nvPr>
            <p:ph type="pic" sz="quarter" idx="10"/>
          </p:nvPr>
        </p:nvPicPr>
        <p:blipFill>
          <a:blip r:embed="rId4"/>
          <a:srcRect t="12946" b="12946"/>
          <a:stretch>
            <a:fillRect/>
          </a:stretch>
        </p:blipFill>
        <p:spPr/>
      </p:pic>
      <p:sp>
        <p:nvSpPr>
          <p:cNvPr id="4" name="Title 3"/>
          <p:cNvSpPr>
            <a:spLocks noGrp="1"/>
          </p:cNvSpPr>
          <p:nvPr>
            <p:ph type="title"/>
          </p:nvPr>
        </p:nvSpPr>
        <p:spPr/>
        <p:txBody>
          <a:bodyPr/>
          <a:lstStyle/>
          <a:p>
            <a:pPr algn="ctr"/>
            <a:r>
              <a:rPr lang="en-GB" dirty="0" smtClean="0"/>
              <a:t>Change over time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R_233-2-18.jpg"/>
          <p:cNvPicPr>
            <a:picLocks noGrp="1" noChangeAspect="1"/>
          </p:cNvPicPr>
          <p:nvPr>
            <p:ph type="pic" sz="quarter" idx="11"/>
          </p:nvPr>
        </p:nvPicPr>
        <p:blipFill>
          <a:blip r:embed="rId3"/>
          <a:srcRect l="12666" r="12666"/>
          <a:stretch>
            <a:fillRect/>
          </a:stretch>
        </p:blipFill>
        <p:spPr/>
      </p:pic>
      <p:pic>
        <p:nvPicPr>
          <p:cNvPr id="6" name="Picture Placeholder 5" descr="MS-DAR-00233-00001-000-00017_Emma_Darwin (1).jpg"/>
          <p:cNvPicPr>
            <a:picLocks noGrp="1" noChangeAspect="1"/>
          </p:cNvPicPr>
          <p:nvPr>
            <p:ph type="pic" sz="quarter" idx="12"/>
          </p:nvPr>
        </p:nvPicPr>
        <p:blipFill>
          <a:blip r:embed="rId4"/>
          <a:srcRect t="9120" b="9120"/>
          <a:stretch>
            <a:fillRect/>
          </a:stretch>
        </p:blipFill>
        <p:spPr/>
      </p:pic>
      <p:sp>
        <p:nvSpPr>
          <p:cNvPr id="5" name="Title 4"/>
          <p:cNvSpPr>
            <a:spLocks noGrp="1"/>
          </p:cNvSpPr>
          <p:nvPr>
            <p:ph type="title"/>
          </p:nvPr>
        </p:nvSpPr>
        <p:spPr/>
        <p:txBody>
          <a:bodyPr/>
          <a:lstStyle/>
          <a:p>
            <a:pPr algn="ctr"/>
            <a:r>
              <a:rPr lang="en-GB" dirty="0" smtClean="0"/>
              <a:t>Life after the voyage</a:t>
            </a:r>
            <a:endParaRPr lang="en-GB" dirty="0"/>
          </a:p>
        </p:txBody>
      </p:sp>
      <p:pic>
        <p:nvPicPr>
          <p:cNvPr id="7" name="Picture Placeholder 6" descr="PR-KEYNES-M-00002-00027-000-00001.jpg"/>
          <p:cNvPicPr>
            <a:picLocks noGrp="1" noChangeAspect="1"/>
          </p:cNvPicPr>
          <p:nvPr>
            <p:ph type="pic" sz="quarter" idx="10"/>
          </p:nvPr>
        </p:nvPicPr>
        <p:blipFill>
          <a:blip r:embed="rId5"/>
          <a:srcRect l="22" r="22"/>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366656" y="1590438"/>
            <a:ext cx="4276561" cy="4525963"/>
          </a:xfrm>
        </p:spPr>
        <p:txBody>
          <a:bodyPr>
            <a:normAutofit/>
          </a:bodyPr>
          <a:lstStyle/>
          <a:p>
            <a:pPr algn="r">
              <a:buNone/>
            </a:pPr>
            <a:r>
              <a:rPr lang="en-GB" dirty="0" smtClean="0"/>
              <a:t/>
            </a:r>
            <a:br>
              <a:rPr lang="en-GB" dirty="0" smtClean="0"/>
            </a:br>
            <a:r>
              <a:rPr lang="en-GB" sz="3000" b="1" dirty="0" smtClean="0">
                <a:solidFill>
                  <a:srgbClr val="C00000"/>
                </a:solidFill>
              </a:rPr>
              <a:t>‘</a:t>
            </a:r>
            <a:r>
              <a:rPr lang="en-GB" dirty="0" smtClean="0"/>
              <a:t>I never saw a word in his writings which was an attack on Religion. He follows his course as a Naturalist and leaves Moses to take care of himself.</a:t>
            </a:r>
            <a:r>
              <a:rPr lang="en-GB" sz="3000" b="1" dirty="0" smtClean="0">
                <a:solidFill>
                  <a:srgbClr val="C00000"/>
                </a:solidFill>
              </a:rPr>
              <a:t>’</a:t>
            </a:r>
          </a:p>
          <a:p>
            <a:pPr algn="r"/>
            <a:endParaRPr lang="en-GB" sz="1700" dirty="0" smtClean="0"/>
          </a:p>
          <a:p>
            <a:pPr algn="r">
              <a:buNone/>
            </a:pPr>
            <a:r>
              <a:rPr lang="en-GB" sz="1700" dirty="0" smtClean="0"/>
              <a:t>Revd John Brodie Innes, </a:t>
            </a:r>
          </a:p>
          <a:p>
            <a:pPr algn="r">
              <a:buNone/>
            </a:pPr>
            <a:r>
              <a:rPr lang="en-GB" sz="1700" dirty="0" smtClean="0"/>
              <a:t>1 December 1878</a:t>
            </a:r>
          </a:p>
          <a:p>
            <a:pPr algn="r"/>
            <a:endParaRPr lang="en-GB" dirty="0"/>
          </a:p>
        </p:txBody>
      </p:sp>
      <p:pic>
        <p:nvPicPr>
          <p:cNvPr id="5" name="Picture Placeholder 4" descr="Downe_Church_2007_large.jpg"/>
          <p:cNvPicPr>
            <a:picLocks noGrp="1" noChangeAspect="1"/>
          </p:cNvPicPr>
          <p:nvPr>
            <p:ph type="pic" sz="quarter" idx="10"/>
          </p:nvPr>
        </p:nvPicPr>
        <p:blipFill>
          <a:blip r:embed="rId3"/>
          <a:srcRect l="13921" r="13921"/>
          <a:stretch>
            <a:fillRect/>
          </a:stretch>
        </p:blipFill>
        <p:spPr/>
      </p:pic>
      <p:sp>
        <p:nvSpPr>
          <p:cNvPr id="4" name="Title 3"/>
          <p:cNvSpPr>
            <a:spLocks noGrp="1"/>
          </p:cNvSpPr>
          <p:nvPr>
            <p:ph type="title"/>
          </p:nvPr>
        </p:nvSpPr>
        <p:spPr/>
        <p:txBody>
          <a:bodyPr/>
          <a:lstStyle/>
          <a:p>
            <a:pPr algn="ctr"/>
            <a:r>
              <a:rPr lang="en-GB" dirty="0" smtClean="0"/>
              <a:t>Reactions to ‘</a:t>
            </a:r>
            <a:r>
              <a:rPr lang="en-GB" i="1" dirty="0" smtClean="0"/>
              <a:t>Origin’</a:t>
            </a:r>
            <a:endParaRPr lang="en-GB"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CP-Schools-Template-06">
  <a:themeElements>
    <a:clrScheme name="DCP - Secondary Schools">
      <a:dk1>
        <a:sysClr val="windowText" lastClr="000000"/>
      </a:dk1>
      <a:lt1>
        <a:sysClr val="window" lastClr="FFFFFF"/>
      </a:lt1>
      <a:dk2>
        <a:srgbClr val="1F497D"/>
      </a:dk2>
      <a:lt2>
        <a:srgbClr val="EEECE1"/>
      </a:lt2>
      <a:accent1>
        <a:srgbClr val="901C3B"/>
      </a:accent1>
      <a:accent2>
        <a:srgbClr val="003E72"/>
      </a:accent2>
      <a:accent3>
        <a:srgbClr val="435125"/>
      </a:accent3>
      <a:accent4>
        <a:srgbClr val="C84E00"/>
      </a:accent4>
      <a:accent5>
        <a:srgbClr val="D6083B"/>
      </a:accent5>
      <a:accent6>
        <a:srgbClr val="412D46"/>
      </a:accent6>
      <a:hlink>
        <a:srgbClr val="A8B400"/>
      </a:hlink>
      <a:folHlink>
        <a:srgbClr val="4351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DCP-Schools-Template-06</Template>
  <TotalTime>3792</TotalTime>
  <Words>1090</Words>
  <Application>Microsoft Office PowerPoint</Application>
  <PresentationFormat>A4 Paper (210x297 mm)</PresentationFormat>
  <Paragraphs>78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DCP-Schools-Template-06</vt:lpstr>
      <vt:lpstr>Darwin and religion</vt:lpstr>
      <vt:lpstr>Who was Charles Darwin?</vt:lpstr>
      <vt:lpstr>Darwin as a young man</vt:lpstr>
      <vt:lpstr>Darwin receives an offer </vt:lpstr>
      <vt:lpstr>Where did the HMS Beagle go?</vt:lpstr>
      <vt:lpstr>Specimens big and small</vt:lpstr>
      <vt:lpstr>Change over time </vt:lpstr>
      <vt:lpstr>Life after the voyage</vt:lpstr>
      <vt:lpstr>Reactions to ‘Origin’</vt:lpstr>
      <vt:lpstr>Reactions to ‘Origin’</vt:lpstr>
      <vt:lpstr>Darwin’s views on religion</vt:lpstr>
      <vt:lpstr>Darwin and Down</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 and religion</dc:title>
  <dc:creator>Darwin</dc:creator>
  <cp:lastModifiedBy>Darwin</cp:lastModifiedBy>
  <cp:revision>34</cp:revision>
  <dcterms:created xsi:type="dcterms:W3CDTF">2017-01-16T18:19:53Z</dcterms:created>
  <dcterms:modified xsi:type="dcterms:W3CDTF">2017-02-09T22:07:13Z</dcterms:modified>
</cp:coreProperties>
</file>